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D26566-01DF-141F-FC5E-1E936CB87336}" v="15" dt="2024-02-14T17:09:22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-86" y="-4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33865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2906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0356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656635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9437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89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3214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0061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3512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5142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4920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5243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630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33874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2802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3354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7421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20424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17" r:id="rId15"/>
    <p:sldLayoutId id="2147483918" r:id="rId16"/>
    <p:sldLayoutId id="214748391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1643045D-6ABC-2880-A0DF-11983C767F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</a:blip>
          <a:srcRect t="5490" r="-1" b="13278"/>
          <a:stretch/>
        </p:blipFill>
        <p:spPr>
          <a:xfrm>
            <a:off x="20" y="10"/>
            <a:ext cx="12188932" cy="685661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838200" y="740211"/>
            <a:ext cx="7530685" cy="3163864"/>
          </a:xfrm>
        </p:spPr>
        <p:txBody>
          <a:bodyPr>
            <a:normAutofit/>
          </a:bodyPr>
          <a:lstStyle/>
          <a:p>
            <a:pPr algn="l"/>
            <a:r>
              <a:rPr lang="pl-PL" sz="5200">
                <a:solidFill>
                  <a:schemeClr val="tx1"/>
                </a:solidFill>
                <a:highlight>
                  <a:srgbClr val="000000"/>
                </a:highlight>
                <a:latin typeface="Sitka Heading"/>
              </a:rPr>
              <a:t>PROJEKT</a:t>
            </a:r>
            <a:r>
              <a:rPr lang="pl-PL" sz="5200">
                <a:highlight>
                  <a:srgbClr val="000000"/>
                </a:highlight>
                <a:latin typeface="Sitka Heading"/>
              </a:rPr>
              <a:t/>
            </a:r>
            <a:br>
              <a:rPr lang="pl-PL" sz="5200">
                <a:highlight>
                  <a:srgbClr val="000000"/>
                </a:highlight>
                <a:latin typeface="Sitka Heading"/>
              </a:rPr>
            </a:br>
            <a:r>
              <a:rPr lang="pl-PL" sz="5200">
                <a:solidFill>
                  <a:schemeClr val="tx1"/>
                </a:solidFill>
                <a:highlight>
                  <a:srgbClr val="000000"/>
                </a:highlight>
                <a:latin typeface="Sitka Heading"/>
              </a:rPr>
              <a:t>KREATYWNE UMYSŁY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38200" y="4074515"/>
            <a:ext cx="7583133" cy="127912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l">
              <a:lnSpc>
                <a:spcPct val="100000"/>
              </a:lnSpc>
            </a:pPr>
            <a:r>
              <a:rPr lang="pl-PL" sz="1600" b="1">
                <a:solidFill>
                  <a:srgbClr val="FFFFFF"/>
                </a:solidFill>
              </a:rPr>
              <a:t>Milena Szydełko,</a:t>
            </a:r>
            <a:endParaRPr lang="en-US" sz="1600" b="1">
              <a:solidFill>
                <a:srgbClr val="FFFFFF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600" b="1">
                <a:solidFill>
                  <a:srgbClr val="FFFFFF"/>
                </a:solidFill>
              </a:rPr>
              <a:t> Kamila Boratyn, </a:t>
            </a:r>
          </a:p>
          <a:p>
            <a:pPr algn="l">
              <a:lnSpc>
                <a:spcPct val="100000"/>
              </a:lnSpc>
            </a:pPr>
            <a:r>
              <a:rPr lang="pl-PL" sz="1600" b="1">
                <a:solidFill>
                  <a:srgbClr val="FFFFFF"/>
                </a:solidFill>
              </a:rPr>
              <a:t>Maja Wawrzaszek, </a:t>
            </a:r>
          </a:p>
          <a:p>
            <a:pPr algn="l">
              <a:lnSpc>
                <a:spcPct val="100000"/>
              </a:lnSpc>
            </a:pPr>
            <a:r>
              <a:rPr lang="pl-PL" sz="1600" b="1">
                <a:solidFill>
                  <a:srgbClr val="FFFFFF"/>
                </a:solidFill>
              </a:rPr>
              <a:t>Weronika Dołęga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EF61AA6-4B59-F328-84A8-E71753E54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4148" y="0"/>
            <a:ext cx="413785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03171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175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0C799C-9C4D-AD74-0251-117440304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000000"/>
                </a:highlight>
              </a:rPr>
              <a:t>GŁÓWNE INFORMACJE O PROJEKCIE: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A5AF995-C6CD-1D7B-F48F-EC3D365A4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dirty="0"/>
              <a:t>BENEFICJENCI: DZIECI  (ok.100)</a:t>
            </a:r>
          </a:p>
          <a:p>
            <a:pPr>
              <a:buClr>
                <a:srgbClr val="8AD0D6"/>
              </a:buClr>
            </a:pPr>
            <a:r>
              <a:rPr lang="en-US" sz="2800" dirty="0"/>
              <a:t>CEL: POMOC DZIECIOM W NAUCE I ROZWOJU KREATYWNOŚCI</a:t>
            </a:r>
          </a:p>
          <a:p>
            <a:pPr>
              <a:buClr>
                <a:srgbClr val="8AD0D6"/>
              </a:buClr>
            </a:pPr>
            <a:r>
              <a:rPr lang="en-US" sz="2800" dirty="0"/>
              <a:t>KORZYŚCI DLA BENEFICJENTÓW: </a:t>
            </a:r>
          </a:p>
          <a:p>
            <a:pPr>
              <a:buClr>
                <a:srgbClr val="8AD0D6"/>
              </a:buClr>
            </a:pPr>
            <a:r>
              <a:rPr lang="en-US" sz="2400" dirty="0"/>
              <a:t>-MNIEJ STRESU</a:t>
            </a:r>
          </a:p>
          <a:p>
            <a:pPr>
              <a:buClr>
                <a:srgbClr val="8AD0D6"/>
              </a:buClr>
            </a:pPr>
            <a:r>
              <a:rPr lang="en-US" sz="2400" dirty="0"/>
              <a:t>-ŁATWIEJSZA I WYGODNIEJSZA NAUKA</a:t>
            </a:r>
          </a:p>
          <a:p>
            <a:pPr>
              <a:buClr>
                <a:srgbClr val="8AD0D6"/>
              </a:buClr>
            </a:pPr>
            <a:r>
              <a:rPr lang="en-US" sz="2400" dirty="0"/>
              <a:t>-ROZWINIĘCIE KREATYWNOŚCI</a:t>
            </a:r>
          </a:p>
          <a:p>
            <a:pPr>
              <a:buClr>
                <a:srgbClr val="8AD0D6"/>
              </a:buClr>
            </a:pPr>
            <a:r>
              <a:rPr lang="en-US" sz="2800" dirty="0"/>
              <a:t>PARNTERZY: SZKOŁA</a:t>
            </a:r>
            <a:endParaRPr lang="en-US" sz="2400" dirty="0"/>
          </a:p>
          <a:p>
            <a:pPr>
              <a:buClr>
                <a:srgbClr val="8AD0D6"/>
              </a:buClr>
            </a:pPr>
            <a:endParaRPr lang="en-US" sz="2800" dirty="0"/>
          </a:p>
          <a:p>
            <a:pPr>
              <a:buClr>
                <a:srgbClr val="8AD0D6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73415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58EE6D-1820-F70E-6C89-9B21F4BD8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1548928"/>
            <a:ext cx="9404723" cy="5023371"/>
          </a:xfrm>
        </p:spPr>
        <p:txBody>
          <a:bodyPr/>
          <a:lstStyle/>
          <a:p>
            <a:r>
              <a:rPr lang="en-US" dirty="0">
                <a:highlight>
                  <a:srgbClr val="000000"/>
                </a:highlight>
              </a:rPr>
              <a:t>DZIĘKUJEMY ZA UWAGĘ</a:t>
            </a:r>
            <a:br>
              <a:rPr lang="en-US" dirty="0">
                <a:highlight>
                  <a:srgbClr val="000000"/>
                </a:highlight>
              </a:rPr>
            </a:br>
            <a:r>
              <a:rPr lang="en-US" dirty="0"/>
              <a:t>                                </a:t>
            </a:r>
            <a:r>
              <a:rPr lang="en-US" sz="2400" dirty="0">
                <a:highlight>
                  <a:srgbClr val="000000"/>
                </a:highlight>
              </a:rPr>
              <a:t>PROJEKT KREATYWNE UMYSŁY</a:t>
            </a:r>
            <a:br>
              <a:rPr lang="en-US" sz="2400" dirty="0">
                <a:highlight>
                  <a:srgbClr val="000000"/>
                </a:highlight>
              </a:rPr>
            </a:br>
            <a:r>
              <a:rPr lang="en-US" sz="2400" dirty="0">
                <a:highlight>
                  <a:srgbClr val="000000"/>
                </a:highlight>
              </a:rPr>
              <a:t/>
            </a:r>
            <a:br>
              <a:rPr lang="en-US" sz="2400" dirty="0">
                <a:highlight>
                  <a:srgbClr val="000000"/>
                </a:highlight>
              </a:rPr>
            </a:br>
            <a:r>
              <a:rPr lang="en-US" sz="2400" dirty="0">
                <a:highlight>
                  <a:srgbClr val="000000"/>
                </a:highlight>
              </a:rPr>
              <a:t/>
            </a:r>
            <a:br>
              <a:rPr lang="en-US" sz="2400" dirty="0">
                <a:highlight>
                  <a:srgbClr val="000000"/>
                </a:highlight>
              </a:rPr>
            </a:br>
            <a:r>
              <a:rPr lang="en-US" sz="2400" dirty="0">
                <a:highlight>
                  <a:srgbClr val="000000"/>
                </a:highlight>
              </a:rPr>
              <a:t/>
            </a:r>
            <a:br>
              <a:rPr lang="en-US" sz="2400" dirty="0">
                <a:highlight>
                  <a:srgbClr val="000000"/>
                </a:highlight>
              </a:rPr>
            </a:br>
            <a:r>
              <a:rPr lang="en-US" sz="2400" dirty="0">
                <a:highlight>
                  <a:srgbClr val="000000"/>
                </a:highlight>
              </a:rPr>
              <a:t/>
            </a:r>
            <a:br>
              <a:rPr lang="en-US" sz="2400" dirty="0">
                <a:highlight>
                  <a:srgbClr val="000000"/>
                </a:highlight>
              </a:rPr>
            </a:br>
            <a:r>
              <a:rPr lang="en-US" sz="2400" dirty="0"/>
              <a:t>                                                                           Milena </a:t>
            </a:r>
            <a:r>
              <a:rPr lang="en-US" sz="2400" dirty="0" err="1"/>
              <a:t>Szydełko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                                                                           Kamila </a:t>
            </a:r>
            <a:r>
              <a:rPr lang="en-US" sz="2400" dirty="0" err="1"/>
              <a:t>Boratyn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                                                                           Weronika </a:t>
            </a:r>
            <a:r>
              <a:rPr lang="en-US" sz="2400" dirty="0" err="1"/>
              <a:t>Dołęga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                                                                           Maja Wawrzaszek</a:t>
            </a:r>
            <a:endParaRPr lang="en-US" sz="2400" dirty="0">
              <a:highlight>
                <a:srgbClr val="000000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C6427B9-6BB8-9FD8-6581-B16DD06B6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600" y="2949074"/>
            <a:ext cx="3469430" cy="35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37830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Picture 139">
            <a:extLst>
              <a:ext uri="{FF2B5EF4-FFF2-40B4-BE49-F238E27FC236}">
                <a16:creationId xmlns:a16="http://schemas.microsoft.com/office/drawing/2014/main" xmlns="" id="{DF19BAF3-7E20-4B9D-B544-BABAEEA1F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xmlns="" id="{950648F4-ABCD-4DF0-8641-76CFB23547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2" name="Oval 141">
            <a:extLst>
              <a:ext uri="{FF2B5EF4-FFF2-40B4-BE49-F238E27FC236}">
                <a16:creationId xmlns:a16="http://schemas.microsoft.com/office/drawing/2014/main" xmlns="" id="{989BE678-777B-482A-A616-FEDC47B162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3" name="Picture 142">
            <a:extLst>
              <a:ext uri="{FF2B5EF4-FFF2-40B4-BE49-F238E27FC236}">
                <a16:creationId xmlns:a16="http://schemas.microsoft.com/office/drawing/2014/main" xmlns="" id="{CF1EB4BD-9C7E-4AA3-9681-C7EB0DA625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xmlns="" id="{94AAE3AA-3759-4D28-B0EF-575F25A514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5" name="Rectangle 144">
            <a:extLst>
              <a:ext uri="{FF2B5EF4-FFF2-40B4-BE49-F238E27FC236}">
                <a16:creationId xmlns:a16="http://schemas.microsoft.com/office/drawing/2014/main" xmlns="" id="{D28BE0C3-2102-4820-B88B-A448B1840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xmlns="" id="{F3F4807A-5068-4492-8025-D75F320E90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CD435D-4C1C-F740-8EA5-90882C7E8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837" y="1325880"/>
            <a:ext cx="3543464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rgbClr val="EBEBEB"/>
                </a:solidFill>
                <a:highlight>
                  <a:srgbClr val="000000"/>
                </a:highlight>
              </a:rPr>
              <a:t>Problem </a:t>
            </a:r>
            <a:r>
              <a:rPr lang="en-US" sz="4800" err="1">
                <a:solidFill>
                  <a:srgbClr val="EBEBEB"/>
                </a:solidFill>
                <a:highlight>
                  <a:srgbClr val="000000"/>
                </a:highlight>
              </a:rPr>
              <a:t>Społeczny</a:t>
            </a:r>
          </a:p>
        </p:txBody>
      </p:sp>
      <p:sp>
        <p:nvSpPr>
          <p:cNvPr id="147" name="Freeform 36">
            <a:extLst>
              <a:ext uri="{FF2B5EF4-FFF2-40B4-BE49-F238E27FC236}">
                <a16:creationId xmlns:a16="http://schemas.microsoft.com/office/drawing/2014/main" xmlns="" id="{B24996F8-180C-4DCB-8A26-DFA336CDEF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413666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59052D13-DB8C-2EAC-6720-65E4F9FAEDF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382" r="11088" b="-1"/>
          <a:stretch/>
        </p:blipFill>
        <p:spPr>
          <a:xfrm>
            <a:off x="21" y="10"/>
            <a:ext cx="7759920" cy="6857991"/>
          </a:xfrm>
          <a:custGeom>
            <a:avLst/>
            <a:gdLst/>
            <a:ahLst/>
            <a:cxnLst/>
            <a:rect l="l" t="t" r="r" b="b"/>
            <a:pathLst>
              <a:path w="7759940" h="6858001">
                <a:moveTo>
                  <a:pt x="0" y="0"/>
                </a:moveTo>
                <a:lnTo>
                  <a:pt x="1296537" y="0"/>
                </a:lnTo>
                <a:lnTo>
                  <a:pt x="1296537" y="1"/>
                </a:lnTo>
                <a:lnTo>
                  <a:pt x="6415225" y="1"/>
                </a:lnTo>
                <a:lnTo>
                  <a:pt x="6415225" y="0"/>
                </a:lnTo>
                <a:lnTo>
                  <a:pt x="7758763" y="0"/>
                </a:lnTo>
                <a:lnTo>
                  <a:pt x="7733718" y="155677"/>
                </a:lnTo>
                <a:lnTo>
                  <a:pt x="7709849" y="310668"/>
                </a:lnTo>
                <a:lnTo>
                  <a:pt x="7686485" y="466344"/>
                </a:lnTo>
                <a:lnTo>
                  <a:pt x="7666482" y="622707"/>
                </a:lnTo>
                <a:lnTo>
                  <a:pt x="7646311" y="778383"/>
                </a:lnTo>
                <a:lnTo>
                  <a:pt x="7627485" y="934746"/>
                </a:lnTo>
                <a:lnTo>
                  <a:pt x="7611349" y="1089051"/>
                </a:lnTo>
                <a:lnTo>
                  <a:pt x="7596053" y="1245413"/>
                </a:lnTo>
                <a:lnTo>
                  <a:pt x="7582101" y="1401090"/>
                </a:lnTo>
                <a:lnTo>
                  <a:pt x="7569999" y="1554023"/>
                </a:lnTo>
                <a:lnTo>
                  <a:pt x="7557896" y="1709014"/>
                </a:lnTo>
                <a:lnTo>
                  <a:pt x="7547811" y="1861947"/>
                </a:lnTo>
                <a:lnTo>
                  <a:pt x="7539911" y="2014881"/>
                </a:lnTo>
                <a:lnTo>
                  <a:pt x="7531674" y="2167128"/>
                </a:lnTo>
                <a:lnTo>
                  <a:pt x="7524783" y="2318004"/>
                </a:lnTo>
                <a:lnTo>
                  <a:pt x="7519908" y="2467509"/>
                </a:lnTo>
                <a:lnTo>
                  <a:pt x="7515706" y="2617013"/>
                </a:lnTo>
                <a:lnTo>
                  <a:pt x="7511672" y="2765146"/>
                </a:lnTo>
                <a:lnTo>
                  <a:pt x="7509823" y="2911221"/>
                </a:lnTo>
                <a:lnTo>
                  <a:pt x="7507806" y="3057297"/>
                </a:lnTo>
                <a:lnTo>
                  <a:pt x="7506797" y="3201315"/>
                </a:lnTo>
                <a:lnTo>
                  <a:pt x="7507806" y="3343961"/>
                </a:lnTo>
                <a:lnTo>
                  <a:pt x="7507806" y="3485236"/>
                </a:lnTo>
                <a:lnTo>
                  <a:pt x="7509823" y="3625139"/>
                </a:lnTo>
                <a:lnTo>
                  <a:pt x="7512848" y="3762299"/>
                </a:lnTo>
                <a:lnTo>
                  <a:pt x="7515706" y="3898087"/>
                </a:lnTo>
                <a:lnTo>
                  <a:pt x="7518900" y="4031133"/>
                </a:lnTo>
                <a:lnTo>
                  <a:pt x="7523774" y="4163492"/>
                </a:lnTo>
                <a:lnTo>
                  <a:pt x="7528985" y="4293793"/>
                </a:lnTo>
                <a:lnTo>
                  <a:pt x="7533691" y="4421352"/>
                </a:lnTo>
                <a:lnTo>
                  <a:pt x="7546971" y="4670298"/>
                </a:lnTo>
                <a:lnTo>
                  <a:pt x="7561090" y="4908956"/>
                </a:lnTo>
                <a:lnTo>
                  <a:pt x="7575882" y="5138013"/>
                </a:lnTo>
                <a:lnTo>
                  <a:pt x="7592187" y="5354726"/>
                </a:lnTo>
                <a:lnTo>
                  <a:pt x="7609164" y="5561838"/>
                </a:lnTo>
                <a:lnTo>
                  <a:pt x="7627485" y="5753862"/>
                </a:lnTo>
                <a:lnTo>
                  <a:pt x="7645471" y="5934227"/>
                </a:lnTo>
                <a:lnTo>
                  <a:pt x="7663456" y="6100191"/>
                </a:lnTo>
                <a:lnTo>
                  <a:pt x="7680433" y="6252438"/>
                </a:lnTo>
                <a:lnTo>
                  <a:pt x="7696570" y="6387541"/>
                </a:lnTo>
                <a:lnTo>
                  <a:pt x="7711866" y="6509613"/>
                </a:lnTo>
                <a:lnTo>
                  <a:pt x="7724641" y="6612483"/>
                </a:lnTo>
                <a:lnTo>
                  <a:pt x="7736743" y="6698894"/>
                </a:lnTo>
                <a:lnTo>
                  <a:pt x="7754057" y="6817538"/>
                </a:lnTo>
                <a:lnTo>
                  <a:pt x="7759940" y="6858000"/>
                </a:lnTo>
                <a:lnTo>
                  <a:pt x="6854586" y="6858000"/>
                </a:lnTo>
                <a:lnTo>
                  <a:pt x="6854586" y="6858001"/>
                </a:lnTo>
                <a:lnTo>
                  <a:pt x="764022" y="6858001"/>
                </a:lnTo>
                <a:lnTo>
                  <a:pt x="76402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8" name="Rectangle 147">
            <a:extLst>
              <a:ext uri="{FF2B5EF4-FFF2-40B4-BE49-F238E27FC236}">
                <a16:creationId xmlns:a16="http://schemas.microsoft.com/office/drawing/2014/main" xmlns="" id="{630182B0-3559-41D5-9EBC-0BD86BEDA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204426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FED7A30-08D8-396A-B221-DF639EE8D7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</a:blip>
          <a:srcRect r="4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xmlns="" id="{0246871F-6E0C-ACF5-EFDD-CFF1EA0DD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971" y="269584"/>
            <a:ext cx="8848404" cy="6173460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b="1"/>
              <a:t>-Problem z </a:t>
            </a:r>
            <a:r>
              <a:rPr lang="en-US" sz="2800" b="1" err="1"/>
              <a:t>nauką</a:t>
            </a:r>
            <a:r>
              <a:rPr lang="en-US" sz="2800" b="1"/>
              <a:t> u </a:t>
            </a:r>
            <a:r>
              <a:rPr lang="en-US" sz="2800" b="1" err="1"/>
              <a:t>dzieci</a:t>
            </a:r>
            <a:r>
              <a:rPr lang="en-US" sz="2800" b="1"/>
              <a:t> I </a:t>
            </a:r>
            <a:r>
              <a:rPr lang="en-US" sz="2800" b="1" err="1"/>
              <a:t>młodzieży</a:t>
            </a:r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-Problem z </a:t>
            </a:r>
            <a:r>
              <a:rPr lang="en-US" sz="2800" b="1" err="1"/>
              <a:t>kreatywnym</a:t>
            </a:r>
            <a:r>
              <a:rPr lang="en-US" sz="2800" b="1"/>
              <a:t> </a:t>
            </a:r>
            <a:r>
              <a:rPr lang="en-US" sz="2800" b="1" err="1"/>
              <a:t>myśleniem</a:t>
            </a:r>
            <a:r>
              <a:rPr lang="en-US" sz="2800" b="1"/>
              <a:t> </a:t>
            </a:r>
            <a:br>
              <a:rPr lang="en-US" sz="2800" b="1"/>
            </a:br>
            <a:r>
              <a:rPr lang="en-US" sz="2800" b="1"/>
              <a:t/>
            </a:r>
            <a:br>
              <a:rPr lang="en-US" sz="2800" b="1"/>
            </a:br>
            <a:r>
              <a:rPr lang="en-US" sz="2800"/>
              <a:t/>
            </a:r>
            <a:br>
              <a:rPr lang="en-US" sz="2800"/>
            </a:br>
            <a:r>
              <a:rPr lang="en-US" sz="2800" b="1" i="1" err="1">
                <a:solidFill>
                  <a:schemeClr val="tx1"/>
                </a:solidFill>
                <a:highlight>
                  <a:srgbClr val="000000"/>
                </a:highlight>
              </a:rPr>
              <a:t>Przyczyny</a:t>
            </a:r>
            <a:r>
              <a:rPr lang="en-US" sz="2800" b="1" i="1">
                <a:solidFill>
                  <a:schemeClr val="tx1"/>
                </a:solidFill>
                <a:highlight>
                  <a:srgbClr val="000000"/>
                </a:highlight>
              </a:rPr>
              <a:t>:</a:t>
            </a:r>
            <a:r>
              <a:rPr lang="en-US" sz="2800" b="1" i="1">
                <a:highlight>
                  <a:srgbClr val="000000"/>
                </a:highlight>
              </a:rPr>
              <a:t/>
            </a:r>
            <a:br>
              <a:rPr lang="en-US" sz="2800" b="1" i="1">
                <a:highlight>
                  <a:srgbClr val="000000"/>
                </a:highlight>
              </a:rPr>
            </a:br>
            <a:r>
              <a:rPr lang="en-US" sz="2800" b="1"/>
              <a:t>-</a:t>
            </a:r>
            <a:r>
              <a:rPr lang="en-US" sz="2800" b="1" err="1"/>
              <a:t>problemy</a:t>
            </a:r>
            <a:r>
              <a:rPr lang="en-US" sz="2800" b="1"/>
              <a:t> w </a:t>
            </a:r>
            <a:r>
              <a:rPr lang="en-US" sz="2800" b="1" err="1"/>
              <a:t>domu</a:t>
            </a:r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-</a:t>
            </a:r>
            <a:r>
              <a:rPr lang="en-US" sz="2800" b="1" err="1"/>
              <a:t>choroby</a:t>
            </a:r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-</a:t>
            </a:r>
            <a:r>
              <a:rPr lang="en-US" sz="2800" b="1" err="1"/>
              <a:t>lenistwo</a:t>
            </a:r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-</a:t>
            </a:r>
            <a:r>
              <a:rPr lang="en-US" sz="2800" b="1" err="1"/>
              <a:t>brak</a:t>
            </a:r>
            <a:r>
              <a:rPr lang="en-US" sz="2800" b="1"/>
              <a:t> </a:t>
            </a:r>
            <a:r>
              <a:rPr lang="en-US" sz="2800" b="1" err="1"/>
              <a:t>umiejętności</a:t>
            </a:r>
            <a:r>
              <a:rPr lang="en-US" sz="2800" b="1"/>
              <a:t> </a:t>
            </a:r>
            <a:r>
              <a:rPr lang="en-US" sz="2800" b="1" err="1"/>
              <a:t>uczenia</a:t>
            </a:r>
            <a:r>
              <a:rPr lang="en-US" sz="2800" b="1"/>
              <a:t> </a:t>
            </a:r>
            <a:r>
              <a:rPr lang="en-US" sz="2800" b="1" err="1"/>
              <a:t>się</a:t>
            </a:r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-</a:t>
            </a:r>
            <a:r>
              <a:rPr lang="en-US" sz="2800" b="1" err="1"/>
              <a:t>uważanie</a:t>
            </a:r>
            <a:r>
              <a:rPr lang="en-US" sz="2800" b="1"/>
              <a:t> </a:t>
            </a:r>
            <a:r>
              <a:rPr lang="en-US" sz="2800" b="1" err="1"/>
              <a:t>że</a:t>
            </a:r>
            <a:r>
              <a:rPr lang="en-US" sz="2800" b="1"/>
              <a:t> </a:t>
            </a:r>
            <a:r>
              <a:rPr lang="en-US" sz="2800" b="1" err="1"/>
              <a:t>nauka</a:t>
            </a:r>
            <a:r>
              <a:rPr lang="en-US" sz="2800" b="1"/>
              <a:t> </a:t>
            </a:r>
            <a:r>
              <a:rPr lang="en-US" sz="2800" b="1" err="1"/>
              <a:t>musi</a:t>
            </a:r>
            <a:r>
              <a:rPr lang="en-US" sz="2800" b="1"/>
              <a:t> </a:t>
            </a:r>
            <a:r>
              <a:rPr lang="en-US" sz="2800" b="1" err="1"/>
              <a:t>być</a:t>
            </a:r>
            <a:r>
              <a:rPr lang="en-US" sz="2800" b="1"/>
              <a:t> </a:t>
            </a:r>
            <a:r>
              <a:rPr lang="en-US" sz="2800" b="1" err="1"/>
              <a:t>nudna</a:t>
            </a:r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>-</a:t>
            </a:r>
            <a:r>
              <a:rPr lang="en-US" sz="2800" b="1" err="1"/>
              <a:t>nieodpowiednie</a:t>
            </a:r>
            <a:r>
              <a:rPr lang="en-US" sz="2800" b="1"/>
              <a:t> </a:t>
            </a:r>
            <a:r>
              <a:rPr lang="en-US" sz="2800" b="1" err="1"/>
              <a:t>warunki</a:t>
            </a:r>
            <a:r>
              <a:rPr lang="en-US"/>
              <a:t/>
            </a:r>
            <a:br>
              <a:rPr lang="en-US"/>
            </a:br>
            <a:r>
              <a:rPr lang="en-US" sz="2800" b="1"/>
              <a:t>-</a:t>
            </a:r>
            <a:r>
              <a:rPr lang="en-US" sz="2800" b="1" err="1"/>
              <a:t>stres</a:t>
            </a:r>
            <a:r>
              <a:rPr lang="en-US" sz="2800" b="1"/>
              <a:t/>
            </a:r>
            <a:br>
              <a:rPr lang="en-US" sz="2800" b="1"/>
            </a:br>
            <a:r>
              <a:rPr lang="en-US" sz="2800" b="1"/>
              <a:t/>
            </a:r>
            <a:br>
              <a:rPr lang="en-US" sz="2800" b="1"/>
            </a:b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3953822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51CD435D-4C1C-F740-8EA5-90882C7E8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196" y="195943"/>
            <a:ext cx="5088147" cy="14369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4800">
                <a:solidFill>
                  <a:srgbClr val="EBEBEB"/>
                </a:solidFill>
                <a:highlight>
                  <a:srgbClr val="000000"/>
                </a:highlight>
              </a:rPr>
              <a:t>Nasze cele:</a:t>
            </a:r>
            <a:endParaRPr lang="en-US" sz="4800" err="1">
              <a:solidFill>
                <a:srgbClr val="EBEBEB"/>
              </a:solidFill>
              <a:highlight>
                <a:srgbClr val="000000"/>
              </a:highlight>
            </a:endParaRPr>
          </a:p>
        </p:txBody>
      </p:sp>
      <p:pic>
        <p:nvPicPr>
          <p:cNvPr id="1028" name="Picture 4" descr="10 sprawdzonych sposobów na skuteczną naukę - Maturita - Kursy on-line,  przygotowanie do matury i egzaminu ósmoklasisty. Matura 2024, matura 2025,  egzamin ósmoklasisty 2024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1509" y="1553381"/>
            <a:ext cx="4356468" cy="2849856"/>
          </a:xfrm>
          <a:prstGeom prst="rect">
            <a:avLst/>
          </a:prstGeom>
          <a:noFill/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xmlns="" id="{0246871F-6E0C-ACF5-EFDD-CFF1EA0DDEE3}"/>
              </a:ext>
            </a:extLst>
          </p:cNvPr>
          <p:cNvSpPr txBox="1">
            <a:spLocks/>
          </p:cNvSpPr>
          <p:nvPr/>
        </p:nvSpPr>
        <p:spPr>
          <a:xfrm>
            <a:off x="587828" y="1933303"/>
            <a:ext cx="7822318" cy="44966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xmlns="" id="{0246871F-6E0C-ACF5-EFDD-CFF1EA0DDEE3}"/>
              </a:ext>
            </a:extLst>
          </p:cNvPr>
          <p:cNvSpPr txBox="1">
            <a:spLocks/>
          </p:cNvSpPr>
          <p:nvPr/>
        </p:nvSpPr>
        <p:spPr>
          <a:xfrm>
            <a:off x="384703" y="2949150"/>
            <a:ext cx="6538612" cy="52281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1.Pokazać: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b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-jak skutecznie się uczyć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-jak się nie nudzić, podczas nauki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-jak </a:t>
            </a:r>
            <a:r>
              <a:rPr kumimoji="0" lang="pl-PL" sz="2800" b="1" i="0" u="none" strike="noStrike" kern="1200" cap="none" spc="0" normalizeH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</a:t>
            </a:r>
            <a:r>
              <a:rPr lang="pl-PL" sz="2800" b="1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ozwijać</a:t>
            </a:r>
            <a:r>
              <a:rPr lang="pl-PL" sz="2800" b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 kreatywne myślenie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-różne</a:t>
            </a:r>
            <a:r>
              <a:rPr kumimoji="0" lang="pl-PL" sz="2800" b="1" i="0" u="none" strike="noStrike" kern="1200" cap="none" spc="0" normalizeH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sposoby na szybką naukę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b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2. Przekazać przydatne rady uczniom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b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3.Przekonać,że nauka nie jest zła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800" b="1" baseline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51CD435D-4C1C-F740-8EA5-90882C7E8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1" y="0"/>
            <a:ext cx="9091748" cy="11397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4800">
                <a:solidFill>
                  <a:srgbClr val="EBEBEB"/>
                </a:solidFill>
                <a:highlight>
                  <a:srgbClr val="000000"/>
                </a:highlight>
              </a:rPr>
              <a:t> Nasz plan działania</a:t>
            </a:r>
            <a:endParaRPr lang="en-US" sz="4800" err="1">
              <a:solidFill>
                <a:srgbClr val="EBEBEB"/>
              </a:solidFill>
              <a:highlight>
                <a:srgbClr val="000000"/>
              </a:highlight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0246871F-6E0C-ACF5-EFDD-CFF1EA0DDEE3}"/>
              </a:ext>
            </a:extLst>
          </p:cNvPr>
          <p:cNvSpPr txBox="1">
            <a:spLocks/>
          </p:cNvSpPr>
          <p:nvPr/>
        </p:nvSpPr>
        <p:spPr>
          <a:xfrm>
            <a:off x="1063971" y="3135086"/>
            <a:ext cx="8848404" cy="33079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xmlns="" id="{0246871F-6E0C-ACF5-EFDD-CFF1EA0DDEE3}"/>
              </a:ext>
            </a:extLst>
          </p:cNvPr>
          <p:cNvSpPr txBox="1">
            <a:spLocks/>
          </p:cNvSpPr>
          <p:nvPr/>
        </p:nvSpPr>
        <p:spPr>
          <a:xfrm>
            <a:off x="528393" y="1489167"/>
            <a:ext cx="9229560" cy="5042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b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1.Za zgodą dyrekcji szkół, przeprowadzić wykłady na temat naszego projektu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6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2.Z</a:t>
            </a:r>
            <a:r>
              <a:rPr lang="pl-PL" sz="3600" b="1" baseline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realizować</a:t>
            </a:r>
            <a:r>
              <a:rPr lang="pl-PL" sz="3600" b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 nasze cele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6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3.Dodać</a:t>
            </a:r>
            <a:r>
              <a:rPr kumimoji="0" lang="pl-PL" sz="3600" b="1" i="0" u="none" strike="noStrike" kern="1200" cap="none" spc="0" normalizeH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pl-PL" sz="3600" b="1" i="0" u="none" strike="noStrike" kern="1200" cap="none" spc="0" normalizeH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fotorelację</a:t>
            </a:r>
            <a:r>
              <a:rPr kumimoji="0" lang="pl-PL" sz="3600" b="1" i="0" u="none" strike="noStrike" kern="1200" cap="none" spc="0" normalizeH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ze spotkań na nasze </a:t>
            </a:r>
            <a:r>
              <a:rPr kumimoji="0" lang="pl-PL" sz="3600" b="1" i="0" u="none" strike="noStrike" kern="1200" cap="none" spc="0" normalizeH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social</a:t>
            </a:r>
            <a:r>
              <a:rPr kumimoji="0" lang="pl-PL" sz="3600" b="1" i="0" u="none" strike="noStrike" kern="1200" cap="none" spc="0" normalizeH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media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CEF61AA6-4B59-F328-84A8-E71753E54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3736" y="1580607"/>
            <a:ext cx="3178629" cy="31609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1D4FD51-D9F6-03AF-5C24-E1B263985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>
                <a:highlight>
                  <a:srgbClr val="000000"/>
                </a:highlight>
              </a:rPr>
              <a:t>Czym jest skuteczna nauka?</a:t>
            </a:r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1D4BB20-6B47-7A55-A300-3FFD7E3B6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sz="3600"/>
              <a:t>Skuteczna nauka to sposób uczenia się </a:t>
            </a:r>
            <a:r>
              <a:rPr lang="pl-PL" sz="3600">
                <a:ea typeface="+mj-lt"/>
                <a:cs typeface="+mj-lt"/>
              </a:rPr>
              <a:t>z wykorzystaniem optymalnych środków, nakładów czasu oraz stosunkowo małym wysiłkiem.</a:t>
            </a:r>
            <a:endParaRPr lang="pl-PL" sz="3600"/>
          </a:p>
        </p:txBody>
      </p:sp>
    </p:spTree>
    <p:extLst>
      <p:ext uri="{BB962C8B-B14F-4D97-AF65-F5344CB8AC3E}">
        <p14:creationId xmlns:p14="http://schemas.microsoft.com/office/powerpoint/2010/main" xmlns="" val="948264055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F646831-2FB9-DF29-F0F7-2E5337817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highlight>
                  <a:srgbClr val="000000"/>
                </a:highlight>
                <a:ea typeface="+mj-lt"/>
                <a:cs typeface="+mj-lt"/>
              </a:rPr>
              <a:t>Dlaczego występują problemy z skuteczną nauką?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208075C3-2049-0143-298D-DE9CE618B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sz="3600" dirty="0">
                <a:latin typeface="Segoe UI"/>
                <a:cs typeface="Segoe UI"/>
              </a:rPr>
              <a:t>-Brak motywacji</a:t>
            </a:r>
            <a:endParaRPr lang="en-US" sz="3600" dirty="0">
              <a:latin typeface="Segoe UI"/>
              <a:cs typeface="Segoe UI"/>
            </a:endParaRPr>
          </a:p>
          <a:p>
            <a:pPr marL="0" indent="0">
              <a:buNone/>
            </a:pPr>
            <a:r>
              <a:rPr lang="pl-PL" sz="3600" dirty="0">
                <a:latin typeface="Segoe UI"/>
                <a:cs typeface="Segoe UI"/>
              </a:rPr>
              <a:t>-Złe metody nauki</a:t>
            </a:r>
            <a:endParaRPr lang="en-US" sz="3600" dirty="0">
              <a:latin typeface="Segoe UI"/>
              <a:cs typeface="Segoe UI"/>
            </a:endParaRPr>
          </a:p>
          <a:p>
            <a:pPr marL="0" indent="0">
              <a:buNone/>
            </a:pPr>
            <a:r>
              <a:rPr lang="pl-PL" sz="3600" dirty="0">
                <a:latin typeface="Segoe UI"/>
                <a:cs typeface="Segoe UI"/>
              </a:rPr>
              <a:t>-Brak odpowiedniej organizacji czasu</a:t>
            </a:r>
            <a:endParaRPr lang="en-US" sz="3600" dirty="0">
              <a:latin typeface="Segoe UI"/>
              <a:cs typeface="Segoe UI"/>
            </a:endParaRP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716565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54C56BF-491E-5F75-7F5B-91976FC68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highlight>
                  <a:srgbClr val="000000"/>
                </a:highlight>
              </a:rPr>
              <a:t>Czym jest kreatywne myślenie?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597AF4B3-B8F1-999B-9807-562D7F45E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Jest to myślenie prowadzące do uzyskania oryginalnych i użytecznych rozwiązań. Bardziej codzienna kreatywności mówi, że jest to po prostu zdolność tworzenia </a:t>
            </a:r>
            <a:r>
              <a:rPr lang="pl-PL" sz="3600"/>
              <a:t>czegoś innego.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xmlns="" val="2138852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52D2D73-EAE2-3C15-72AB-8120CA68B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highlight>
                  <a:srgbClr val="000000"/>
                </a:highlight>
              </a:rPr>
              <a:t>Co ogranicza kreatywność?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3615246-7B36-B426-3070-CC81B68FC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Kreatywność najczęściej ogranicza krytyka zewnętrzna i wewnętrzna, w szczególności gdy pracujemy w zespole i jesteśmy zniechęceni do dzieleni się naszymi pomysłami.</a:t>
            </a:r>
          </a:p>
        </p:txBody>
      </p:sp>
    </p:spTree>
    <p:extLst>
      <p:ext uri="{BB962C8B-B14F-4D97-AF65-F5344CB8AC3E}">
        <p14:creationId xmlns:p14="http://schemas.microsoft.com/office/powerpoint/2010/main" xmlns="" val="3889857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Kreatywne-Umysły-1 (6)</Template>
  <TotalTime>6</TotalTime>
  <Words>172</Words>
  <Application>Microsoft Office PowerPoint</Application>
  <PresentationFormat>Niestandardowy</PresentationFormat>
  <Paragraphs>44</Paragraphs>
  <Slides>11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Jon</vt:lpstr>
      <vt:lpstr>PROJEKT KREATYWNE UMYSŁY</vt:lpstr>
      <vt:lpstr>Problem Społeczny</vt:lpstr>
      <vt:lpstr>-Problem z nauką u dzieci I młodzieży  -Problem z kreatywnym myśleniem    Przyczyny: -problemy w domu -choroby -lenistwo -brak umiejętności uczenia się -uważanie że nauka musi być nudna -nieodpowiednie warunki -stres  </vt:lpstr>
      <vt:lpstr>Nasze cele:</vt:lpstr>
      <vt:lpstr> Nasz plan działania</vt:lpstr>
      <vt:lpstr>Czym jest skuteczna nauka?</vt:lpstr>
      <vt:lpstr>Dlaczego występują problemy z skuteczną nauką?</vt:lpstr>
      <vt:lpstr>Czym jest kreatywne myślenie?</vt:lpstr>
      <vt:lpstr>Co ogranicza kreatywność?</vt:lpstr>
      <vt:lpstr>GŁÓWNE INFORMACJE O PROJEKCIE:</vt:lpstr>
      <vt:lpstr>DZIĘKUJEMY ZA UWAGĘ                                 PROJEKT KREATYWNE UMYSŁY                                                                                Milena Szydełko                                                                            Kamila Boratyn                                                                            Weronika Dołęga                                                                            Maja Wawrzaszek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KREATYWNE UMYSŁY</dc:title>
  <dc:creator>weronikadol4240@gmail.com</dc:creator>
  <cp:lastModifiedBy>admin</cp:lastModifiedBy>
  <cp:revision>86</cp:revision>
  <dcterms:created xsi:type="dcterms:W3CDTF">2024-02-06T19:16:21Z</dcterms:created>
  <dcterms:modified xsi:type="dcterms:W3CDTF">2024-04-04T09:36:20Z</dcterms:modified>
</cp:coreProperties>
</file>