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5" d="100"/>
          <a:sy n="85" d="100"/>
        </p:scale>
        <p:origin x="-82" y="-37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b3d3399b4d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b3d3399b4d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b3d3399b4d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b3d3399b4d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b9970a1c57_0_7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b9970a1c57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b3d3399b4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b3d3399b4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b3d3399b4d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b3d3399b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b3d3399b4d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b3d3399b4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b3d3399b4d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b3d3399b4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b3d3399b4d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b3d3399b4d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68e002d8d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68e002d8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b3d3399b4d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b3d3399b4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b3d3399b4d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b3d3399b4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569700" y="56250"/>
            <a:ext cx="80046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pl" sz="4000" b="1" i="1">
                <a:latin typeface="Comic Sans MS"/>
                <a:ea typeface="Comic Sans MS"/>
                <a:cs typeface="Comic Sans MS"/>
                <a:sym typeface="Comic Sans MS"/>
              </a:rPr>
              <a:t>Projekt społeczny</a:t>
            </a:r>
            <a:endParaRPr sz="4000" b="1" i="1">
              <a:latin typeface="Comic Sans MS"/>
              <a:ea typeface="Comic Sans MS"/>
              <a:cs typeface="Comic Sans MS"/>
              <a:sym typeface="Comic Sans MS"/>
            </a:endParaRPr>
          </a:p>
        </p:txBody>
      </p:sp>
      <p:sp>
        <p:nvSpPr>
          <p:cNvPr id="55" name="Google Shape;55;p13"/>
          <p:cNvSpPr txBox="1">
            <a:spLocks noGrp="1"/>
          </p:cNvSpPr>
          <p:nvPr>
            <p:ph type="subTitle" idx="1"/>
          </p:nvPr>
        </p:nvSpPr>
        <p:spPr>
          <a:xfrm>
            <a:off x="537450" y="1767575"/>
            <a:ext cx="8069100" cy="18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pl" sz="4800" b="1" i="1">
                <a:solidFill>
                  <a:schemeClr val="dk1"/>
                </a:solidFill>
                <a:latin typeface="Comic Sans MS"/>
                <a:ea typeface="Comic Sans MS"/>
                <a:cs typeface="Comic Sans MS"/>
                <a:sym typeface="Comic Sans MS"/>
              </a:rPr>
              <a:t>üśmiechnij się - </a:t>
            </a:r>
            <a:endParaRPr sz="4800" b="1" i="1">
              <a:solidFill>
                <a:schemeClr val="dk1"/>
              </a:solidFill>
              <a:latin typeface="Comic Sans MS"/>
              <a:ea typeface="Comic Sans MS"/>
              <a:cs typeface="Comic Sans MS"/>
              <a:sym typeface="Comic Sans MS"/>
            </a:endParaRPr>
          </a:p>
          <a:p>
            <a:pPr marL="0" lvl="0" indent="0" algn="ctr" rtl="0">
              <a:spcBef>
                <a:spcPts val="0"/>
              </a:spcBef>
              <a:spcAft>
                <a:spcPts val="0"/>
              </a:spcAft>
              <a:buClr>
                <a:schemeClr val="dk1"/>
              </a:buClr>
              <a:buSzPts val="1100"/>
              <a:buFont typeface="Arial"/>
              <a:buNone/>
            </a:pPr>
            <a:r>
              <a:rPr lang="pl" sz="4800" b="1" i="1">
                <a:solidFill>
                  <a:schemeClr val="dk1"/>
                </a:solidFill>
                <a:latin typeface="Comic Sans MS"/>
                <a:ea typeface="Comic Sans MS"/>
                <a:cs typeface="Comic Sans MS"/>
                <a:sym typeface="Comic Sans MS"/>
              </a:rPr>
              <a:t>walka z depresją</a:t>
            </a:r>
            <a:endParaRPr sz="4800" b="1" i="1">
              <a:solidFill>
                <a:schemeClr val="dk1"/>
              </a:solidFill>
              <a:latin typeface="Comic Sans MS"/>
              <a:ea typeface="Comic Sans MS"/>
              <a:cs typeface="Comic Sans MS"/>
              <a:sym typeface="Comic Sans MS"/>
            </a:endParaRPr>
          </a:p>
          <a:p>
            <a:pPr marL="0" lvl="0" indent="0" algn="ctr" rtl="0">
              <a:spcBef>
                <a:spcPts val="0"/>
              </a:spcBef>
              <a:spcAft>
                <a:spcPts val="0"/>
              </a:spcAft>
              <a:buNone/>
            </a:pPr>
            <a:endParaRPr sz="4800" b="1" i="1">
              <a:latin typeface="Comic Sans MS"/>
              <a:ea typeface="Comic Sans MS"/>
              <a:cs typeface="Comic Sans MS"/>
              <a:sym typeface="Comic Sans MS"/>
            </a:endParaRPr>
          </a:p>
        </p:txBody>
      </p:sp>
      <p:sp>
        <p:nvSpPr>
          <p:cNvPr id="56" name="Google Shape;56;p13"/>
          <p:cNvSpPr txBox="1"/>
          <p:nvPr/>
        </p:nvSpPr>
        <p:spPr>
          <a:xfrm>
            <a:off x="2058950" y="932250"/>
            <a:ext cx="5202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 sz="1800" b="1" i="1" dirty="0">
                <a:solidFill>
                  <a:schemeClr val="dk1"/>
                </a:solidFill>
                <a:latin typeface="Comic Sans MS"/>
                <a:ea typeface="Comic Sans MS"/>
                <a:cs typeface="Comic Sans MS"/>
                <a:sym typeface="Comic Sans MS"/>
              </a:rPr>
              <a:t>w ramach </a:t>
            </a:r>
            <a:r>
              <a:rPr lang="pl" sz="1800" b="1" i="1" dirty="0" smtClean="0">
                <a:solidFill>
                  <a:schemeClr val="dk1"/>
                </a:solidFill>
                <a:latin typeface="Comic Sans MS"/>
                <a:ea typeface="Comic Sans MS"/>
                <a:cs typeface="Comic Sans MS"/>
                <a:sym typeface="Comic Sans MS"/>
              </a:rPr>
              <a:t>Fundacji </a:t>
            </a:r>
            <a:r>
              <a:rPr lang="pl" sz="1800" b="1" i="1" dirty="0">
                <a:solidFill>
                  <a:schemeClr val="dk1"/>
                </a:solidFill>
                <a:latin typeface="Comic Sans MS"/>
                <a:ea typeface="Comic Sans MS"/>
                <a:cs typeface="Comic Sans MS"/>
                <a:sym typeface="Comic Sans MS"/>
              </a:rPr>
              <a:t>Zwolnieni z Teorii, </a:t>
            </a:r>
            <a:endParaRPr sz="1800" b="1" i="1">
              <a:solidFill>
                <a:schemeClr val="dk1"/>
              </a:solidFill>
              <a:latin typeface="Comic Sans MS"/>
              <a:ea typeface="Comic Sans MS"/>
              <a:cs typeface="Comic Sans MS"/>
              <a:sym typeface="Comic Sans MS"/>
            </a:endParaRPr>
          </a:p>
          <a:p>
            <a:pPr marL="0" lvl="0" indent="0" algn="l" rtl="0">
              <a:spcBef>
                <a:spcPts val="0"/>
              </a:spcBef>
              <a:spcAft>
                <a:spcPts val="0"/>
              </a:spcAft>
              <a:buNone/>
            </a:pPr>
            <a:r>
              <a:rPr lang="pl" sz="1800" b="1" i="1" dirty="0">
                <a:solidFill>
                  <a:schemeClr val="dk1"/>
                </a:solidFill>
                <a:latin typeface="Comic Sans MS"/>
                <a:ea typeface="Comic Sans MS"/>
                <a:cs typeface="Comic Sans MS"/>
                <a:sym typeface="Comic Sans MS"/>
              </a:rPr>
              <a:t>realizowany w I LO w Łańcucie w klasie 1C</a:t>
            </a:r>
            <a:endParaRPr sz="1800" b="1" i="1">
              <a:solidFill>
                <a:schemeClr val="dk1"/>
              </a:solidFill>
              <a:latin typeface="Comic Sans MS"/>
              <a:ea typeface="Comic Sans MS"/>
              <a:cs typeface="Comic Sans MS"/>
              <a:sym typeface="Comic Sans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311700" y="3628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pl" sz="3020" i="1">
                <a:latin typeface="Comic Sans MS"/>
                <a:ea typeface="Comic Sans MS"/>
                <a:cs typeface="Comic Sans MS"/>
                <a:sym typeface="Comic Sans MS"/>
              </a:rPr>
              <a:t>WYKONANIE PROJEKTU</a:t>
            </a:r>
            <a:endParaRPr sz="3020" i="1">
              <a:latin typeface="Comic Sans MS"/>
              <a:ea typeface="Comic Sans MS"/>
              <a:cs typeface="Comic Sans MS"/>
              <a:sym typeface="Comic Sans MS"/>
            </a:endParaRPr>
          </a:p>
        </p:txBody>
      </p:sp>
      <p:sp>
        <p:nvSpPr>
          <p:cNvPr id="122" name="Google Shape;122;p22"/>
          <p:cNvSpPr txBox="1">
            <a:spLocks noGrp="1"/>
          </p:cNvSpPr>
          <p:nvPr>
            <p:ph type="body" idx="1"/>
          </p:nvPr>
        </p:nvSpPr>
        <p:spPr>
          <a:xfrm>
            <a:off x="359925" y="1081350"/>
            <a:ext cx="4805400" cy="40623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pl" sz="2541">
                <a:solidFill>
                  <a:schemeClr val="dk1"/>
                </a:solidFill>
                <a:latin typeface="Comic Sans MS"/>
                <a:ea typeface="Comic Sans MS"/>
                <a:cs typeface="Comic Sans MS"/>
                <a:sym typeface="Comic Sans MS"/>
              </a:rPr>
              <a:t>W naszym projekcie stawiamy głównie na dotarcie do młodszych odbiorców dlatego będziemy udostępniać filmy na platformie TikTok pod nazwą “uśmiechnij się”. Również planujemy rozwieszać plakaty w takich miejscach jak szkoły, biblioteki itp..</a:t>
            </a:r>
            <a:endParaRPr sz="2541">
              <a:solidFill>
                <a:schemeClr val="dk1"/>
              </a:solidFill>
              <a:latin typeface="Comic Sans MS"/>
              <a:ea typeface="Comic Sans MS"/>
              <a:cs typeface="Comic Sans MS"/>
              <a:sym typeface="Comic Sans MS"/>
            </a:endParaRPr>
          </a:p>
          <a:p>
            <a:pPr marL="0" lvl="0" indent="0" algn="l" rtl="0">
              <a:spcBef>
                <a:spcPts val="1200"/>
              </a:spcBef>
              <a:spcAft>
                <a:spcPts val="1200"/>
              </a:spcAft>
              <a:buNone/>
            </a:pPr>
            <a:endParaRPr/>
          </a:p>
        </p:txBody>
      </p:sp>
      <p:pic>
        <p:nvPicPr>
          <p:cNvPr id="123" name="Google Shape;123;p22"/>
          <p:cNvPicPr preferRelativeResize="0"/>
          <p:nvPr/>
        </p:nvPicPr>
        <p:blipFill>
          <a:blip r:embed="rId3">
            <a:alphaModFix/>
          </a:blip>
          <a:stretch>
            <a:fillRect/>
          </a:stretch>
        </p:blipFill>
        <p:spPr>
          <a:xfrm>
            <a:off x="5432825" y="1410001"/>
            <a:ext cx="3237301" cy="2983776"/>
          </a:xfrm>
          <a:prstGeom prst="rect">
            <a:avLst/>
          </a:prstGeom>
          <a:noFill/>
          <a:ln w="38100" cap="flat" cmpd="sng">
            <a:solidFill>
              <a:srgbClr val="ED9C21"/>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876000" y="364700"/>
            <a:ext cx="6839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pl" sz="3020" i="1">
                <a:latin typeface="Comic Sans MS"/>
                <a:ea typeface="Comic Sans MS"/>
                <a:cs typeface="Comic Sans MS"/>
                <a:sym typeface="Comic Sans MS"/>
              </a:rPr>
              <a:t>Nasze najważniejsze zadania</a:t>
            </a:r>
            <a:endParaRPr sz="3020" i="1">
              <a:latin typeface="Comic Sans MS"/>
              <a:ea typeface="Comic Sans MS"/>
              <a:cs typeface="Comic Sans MS"/>
              <a:sym typeface="Comic Sans MS"/>
            </a:endParaRPr>
          </a:p>
        </p:txBody>
      </p:sp>
      <p:sp>
        <p:nvSpPr>
          <p:cNvPr id="129" name="Google Shape;129;p23"/>
          <p:cNvSpPr txBox="1"/>
          <p:nvPr/>
        </p:nvSpPr>
        <p:spPr>
          <a:xfrm>
            <a:off x="461275" y="1221600"/>
            <a:ext cx="6345900" cy="3608400"/>
          </a:xfrm>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Zaprojektowanie i wydrukowanie plakatów</a:t>
            </a:r>
            <a:endParaRPr sz="2300">
              <a:solidFill>
                <a:schemeClr val="dk1"/>
              </a:solidFill>
              <a:latin typeface="Comic Sans MS"/>
              <a:ea typeface="Comic Sans MS"/>
              <a:cs typeface="Comic Sans MS"/>
              <a:sym typeface="Comic Sans MS"/>
            </a:endParaRPr>
          </a:p>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Rozwieszenie plakatów</a:t>
            </a:r>
            <a:endParaRPr sz="2300">
              <a:solidFill>
                <a:schemeClr val="dk1"/>
              </a:solidFill>
              <a:latin typeface="Comic Sans MS"/>
              <a:ea typeface="Comic Sans MS"/>
              <a:cs typeface="Comic Sans MS"/>
              <a:sym typeface="Comic Sans MS"/>
            </a:endParaRPr>
          </a:p>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Stworzenie profilu na TikToku</a:t>
            </a:r>
            <a:endParaRPr sz="2300">
              <a:solidFill>
                <a:schemeClr val="dk1"/>
              </a:solidFill>
              <a:latin typeface="Comic Sans MS"/>
              <a:ea typeface="Comic Sans MS"/>
              <a:cs typeface="Comic Sans MS"/>
              <a:sym typeface="Comic Sans MS"/>
            </a:endParaRPr>
          </a:p>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Zaplanowanie filmików</a:t>
            </a:r>
            <a:endParaRPr sz="2300">
              <a:solidFill>
                <a:schemeClr val="dk1"/>
              </a:solidFill>
              <a:latin typeface="Comic Sans MS"/>
              <a:ea typeface="Comic Sans MS"/>
              <a:cs typeface="Comic Sans MS"/>
              <a:sym typeface="Comic Sans MS"/>
            </a:endParaRPr>
          </a:p>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Nagranie filmików</a:t>
            </a:r>
            <a:endParaRPr sz="2300">
              <a:solidFill>
                <a:schemeClr val="dk1"/>
              </a:solidFill>
              <a:latin typeface="Comic Sans MS"/>
              <a:ea typeface="Comic Sans MS"/>
              <a:cs typeface="Comic Sans MS"/>
              <a:sym typeface="Comic Sans MS"/>
            </a:endParaRPr>
          </a:p>
          <a:p>
            <a:pPr marL="457200" lvl="0" indent="-374650" algn="l" rtl="0">
              <a:spcBef>
                <a:spcPts val="0"/>
              </a:spcBef>
              <a:spcAft>
                <a:spcPts val="0"/>
              </a:spcAft>
              <a:buClr>
                <a:schemeClr val="dk1"/>
              </a:buClr>
              <a:buSzPts val="2300"/>
              <a:buFont typeface="Comic Sans MS"/>
              <a:buChar char="●"/>
            </a:pPr>
            <a:r>
              <a:rPr lang="pl" sz="2300">
                <a:solidFill>
                  <a:schemeClr val="dk1"/>
                </a:solidFill>
                <a:latin typeface="Comic Sans MS"/>
                <a:ea typeface="Comic Sans MS"/>
                <a:cs typeface="Comic Sans MS"/>
                <a:sym typeface="Comic Sans MS"/>
              </a:rPr>
              <a:t>Prowadzenie konta na TikToku i regularne wstawianie filmików</a:t>
            </a:r>
            <a:endParaRPr sz="2300">
              <a:solidFill>
                <a:schemeClr val="dk1"/>
              </a:solidFill>
              <a:latin typeface="Comic Sans MS"/>
              <a:ea typeface="Comic Sans MS"/>
              <a:cs typeface="Comic Sans MS"/>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33"/>
        <p:cNvGrpSpPr/>
        <p:nvPr/>
      </p:nvGrpSpPr>
      <p:grpSpPr>
        <a:xfrm>
          <a:off x="0" y="0"/>
          <a:ext cx="0" cy="0"/>
          <a:chOff x="0" y="0"/>
          <a:chExt cx="0" cy="0"/>
        </a:xfrm>
      </p:grpSpPr>
      <p:sp>
        <p:nvSpPr>
          <p:cNvPr id="134" name="Google Shape;134;p24"/>
          <p:cNvSpPr txBox="1"/>
          <p:nvPr/>
        </p:nvSpPr>
        <p:spPr>
          <a:xfrm>
            <a:off x="1173350" y="1944900"/>
            <a:ext cx="7715100" cy="11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4800" i="1">
                <a:solidFill>
                  <a:schemeClr val="dk1"/>
                </a:solidFill>
                <a:latin typeface="Comic Sans MS"/>
                <a:ea typeface="Comic Sans MS"/>
                <a:cs typeface="Comic Sans MS"/>
                <a:sym typeface="Comic Sans MS"/>
              </a:rPr>
              <a:t>Dziękujemy za uwagę!</a:t>
            </a:r>
            <a:endParaRPr sz="4800" i="1">
              <a:solidFill>
                <a:schemeClr val="dk1"/>
              </a:solidFill>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body" idx="1"/>
          </p:nvPr>
        </p:nvSpPr>
        <p:spPr>
          <a:xfrm>
            <a:off x="319700" y="445689"/>
            <a:ext cx="3915600" cy="4389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pl" sz="2500" i="1">
                <a:solidFill>
                  <a:schemeClr val="dk1"/>
                </a:solidFill>
                <a:latin typeface="Comic Sans MS"/>
                <a:ea typeface="Comic Sans MS"/>
                <a:cs typeface="Comic Sans MS"/>
                <a:sym typeface="Comic Sans MS"/>
              </a:rPr>
              <a:t>Członkowie zespołu:</a:t>
            </a:r>
            <a:endParaRPr sz="2500" i="1">
              <a:solidFill>
                <a:schemeClr val="dk1"/>
              </a:solidFill>
              <a:latin typeface="Comic Sans MS"/>
              <a:ea typeface="Comic Sans MS"/>
              <a:cs typeface="Comic Sans MS"/>
              <a:sym typeface="Comic Sans MS"/>
            </a:endParaRPr>
          </a:p>
          <a:p>
            <a:pPr marL="457200" lvl="0" indent="-361950" algn="l" rtl="0">
              <a:lnSpc>
                <a:spcPct val="95000"/>
              </a:lnSpc>
              <a:spcBef>
                <a:spcPts val="120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Dominika Bester</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Klaudia Dyrda</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Amelia Filip</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Gabriela Grad</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Emilia Kozłowska</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Sabina Krauz</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Nina Pawlik</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Ewa Petynia</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Karolina Rupar - lider</a:t>
            </a:r>
            <a:endParaRPr sz="2100">
              <a:solidFill>
                <a:schemeClr val="dk1"/>
              </a:solidFill>
              <a:latin typeface="Comic Sans MS"/>
              <a:ea typeface="Comic Sans MS"/>
              <a:cs typeface="Comic Sans MS"/>
              <a:sym typeface="Comic Sans MS"/>
            </a:endParaRPr>
          </a:p>
          <a:p>
            <a:pPr marL="457200" lvl="0" indent="-361950" algn="l" rtl="0">
              <a:lnSpc>
                <a:spcPct val="95000"/>
              </a:lnSpc>
              <a:spcBef>
                <a:spcPts val="0"/>
              </a:spcBef>
              <a:spcAft>
                <a:spcPts val="0"/>
              </a:spcAft>
              <a:buClr>
                <a:schemeClr val="dk1"/>
              </a:buClr>
              <a:buSzPts val="2100"/>
              <a:buFont typeface="Comic Sans MS"/>
              <a:buChar char="●"/>
            </a:pPr>
            <a:r>
              <a:rPr lang="pl" sz="2100">
                <a:solidFill>
                  <a:schemeClr val="dk1"/>
                </a:solidFill>
                <a:latin typeface="Comic Sans MS"/>
                <a:ea typeface="Comic Sans MS"/>
                <a:cs typeface="Comic Sans MS"/>
                <a:sym typeface="Comic Sans MS"/>
              </a:rPr>
              <a:t>Wiktoria Skiba</a:t>
            </a:r>
            <a:endParaRPr sz="2100">
              <a:solidFill>
                <a:schemeClr val="dk1"/>
              </a:solidFill>
              <a:latin typeface="Comic Sans MS"/>
              <a:ea typeface="Comic Sans MS"/>
              <a:cs typeface="Comic Sans MS"/>
              <a:sym typeface="Comic Sans MS"/>
            </a:endParaRPr>
          </a:p>
        </p:txBody>
      </p:sp>
      <p:sp>
        <p:nvSpPr>
          <p:cNvPr id="62" name="Google Shape;62;p14"/>
          <p:cNvSpPr txBox="1"/>
          <p:nvPr/>
        </p:nvSpPr>
        <p:spPr>
          <a:xfrm>
            <a:off x="5521175" y="445700"/>
            <a:ext cx="2604000" cy="99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2700" i="1">
                <a:solidFill>
                  <a:schemeClr val="dk1"/>
                </a:solidFill>
                <a:latin typeface="Comic Sans MS"/>
                <a:ea typeface="Comic Sans MS"/>
                <a:cs typeface="Comic Sans MS"/>
                <a:sym typeface="Comic Sans MS"/>
              </a:rPr>
              <a:t>Logo projektu</a:t>
            </a:r>
            <a:endParaRPr sz="2700" i="1">
              <a:solidFill>
                <a:schemeClr val="dk1"/>
              </a:solidFill>
              <a:latin typeface="Comic Sans MS"/>
              <a:ea typeface="Comic Sans MS"/>
              <a:cs typeface="Comic Sans MS"/>
              <a:sym typeface="Comic Sans MS"/>
            </a:endParaRPr>
          </a:p>
        </p:txBody>
      </p:sp>
      <p:pic>
        <p:nvPicPr>
          <p:cNvPr id="63" name="Google Shape;63;p14"/>
          <p:cNvPicPr preferRelativeResize="0"/>
          <p:nvPr/>
        </p:nvPicPr>
        <p:blipFill>
          <a:blip r:embed="rId3">
            <a:alphaModFix/>
          </a:blip>
          <a:stretch>
            <a:fillRect/>
          </a:stretch>
        </p:blipFill>
        <p:spPr>
          <a:xfrm>
            <a:off x="5022950" y="1084300"/>
            <a:ext cx="3447751" cy="3442975"/>
          </a:xfrm>
          <a:prstGeom prst="rect">
            <a:avLst/>
          </a:prstGeom>
          <a:noFill/>
          <a:ln w="38100" cap="flat" cmpd="sng">
            <a:solidFill>
              <a:srgbClr val="FF9900"/>
            </a:solidFill>
            <a:prstDash val="solid"/>
            <a:round/>
            <a:headEnd type="none" w="sm" len="sm"/>
            <a:tailEnd type="none" w="sm" len="sm"/>
          </a:ln>
        </p:spPr>
      </p:pic>
      <p:sp>
        <p:nvSpPr>
          <p:cNvPr id="64" name="Google Shape;64;p14"/>
          <p:cNvSpPr txBox="1"/>
          <p:nvPr/>
        </p:nvSpPr>
        <p:spPr>
          <a:xfrm>
            <a:off x="2435150" y="4122825"/>
            <a:ext cx="1615500" cy="5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800" i="1">
                <a:solidFill>
                  <a:schemeClr val="dk1"/>
                </a:solidFill>
                <a:latin typeface="Comic Sans MS"/>
                <a:ea typeface="Comic Sans MS"/>
                <a:cs typeface="Comic Sans MS"/>
                <a:sym typeface="Comic Sans MS"/>
              </a:rPr>
              <a:t>z klasy 1C</a:t>
            </a:r>
            <a:endParaRPr sz="1800" i="1">
              <a:solidFill>
                <a:schemeClr val="dk1"/>
              </a:solidFill>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pl" sz="3020" i="1">
                <a:latin typeface="Comic Sans MS"/>
                <a:ea typeface="Comic Sans MS"/>
                <a:cs typeface="Comic Sans MS"/>
                <a:sym typeface="Comic Sans MS"/>
              </a:rPr>
              <a:t>Depresja to poważny problem</a:t>
            </a:r>
            <a:endParaRPr sz="3020" i="1">
              <a:latin typeface="Comic Sans MS"/>
              <a:ea typeface="Comic Sans MS"/>
              <a:cs typeface="Comic Sans MS"/>
              <a:sym typeface="Comic Sans MS"/>
            </a:endParaRPr>
          </a:p>
        </p:txBody>
      </p:sp>
      <p:sp>
        <p:nvSpPr>
          <p:cNvPr id="70" name="Google Shape;70;p15"/>
          <p:cNvSpPr txBox="1">
            <a:spLocks noGrp="1"/>
          </p:cNvSpPr>
          <p:nvPr>
            <p:ph type="body" idx="1"/>
          </p:nvPr>
        </p:nvSpPr>
        <p:spPr>
          <a:xfrm>
            <a:off x="311700" y="1017725"/>
            <a:ext cx="4293300" cy="3990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Clr>
                <a:schemeClr val="dk1"/>
              </a:buClr>
              <a:buSzPct val="61111"/>
              <a:buFont typeface="Arial"/>
              <a:buNone/>
            </a:pPr>
            <a:r>
              <a:rPr lang="pl">
                <a:solidFill>
                  <a:schemeClr val="dk1"/>
                </a:solidFill>
                <a:latin typeface="Comic Sans MS"/>
                <a:ea typeface="Comic Sans MS"/>
                <a:cs typeface="Comic Sans MS"/>
                <a:sym typeface="Comic Sans MS"/>
              </a:rPr>
              <a:t>Depresja to choroba, która objawia się obniżeniem nastroju, przewlekłym poczuciem smutku, pustki oraz rozdrażnienia. Jest to poważny problem występujący na całym świecie. Niepokojący jest wzrost liczby zachorowań na tą chorobę w ostatnich latach. Z danych Światowej Organizacji Zdrowia (WHO) wynika, że do 2030 r. może to być najczęściej występujące schorzenie. Przedstawiony wykres pokazuje jak znacząco wzrasta liczba zachorowań na depresję w różnych krajach Europy.</a:t>
            </a:r>
            <a:endParaRPr>
              <a:solidFill>
                <a:schemeClr val="dk1"/>
              </a:solidFill>
              <a:latin typeface="Comic Sans MS"/>
              <a:ea typeface="Comic Sans MS"/>
              <a:cs typeface="Comic Sans MS"/>
              <a:sym typeface="Comic Sans MS"/>
            </a:endParaRPr>
          </a:p>
        </p:txBody>
      </p:sp>
      <p:pic>
        <p:nvPicPr>
          <p:cNvPr id="71" name="Google Shape;71;p15"/>
          <p:cNvPicPr preferRelativeResize="0"/>
          <p:nvPr/>
        </p:nvPicPr>
        <p:blipFill>
          <a:blip r:embed="rId3">
            <a:alphaModFix/>
          </a:blip>
          <a:stretch>
            <a:fillRect/>
          </a:stretch>
        </p:blipFill>
        <p:spPr>
          <a:xfrm>
            <a:off x="5055050" y="1152650"/>
            <a:ext cx="3777250" cy="3564775"/>
          </a:xfrm>
          <a:prstGeom prst="rect">
            <a:avLst/>
          </a:prstGeom>
          <a:noFill/>
          <a:ln w="38100" cap="flat" cmpd="sng">
            <a:solidFill>
              <a:srgbClr val="FF9900"/>
            </a:solidFill>
            <a:prstDash val="solid"/>
            <a:round/>
            <a:headEnd type="none" w="sm" len="sm"/>
            <a:tailEnd type="none" w="sm" len="sm"/>
          </a:ln>
        </p:spPr>
      </p:pic>
      <p:sp>
        <p:nvSpPr>
          <p:cNvPr id="72" name="Google Shape;72;p15"/>
          <p:cNvSpPr txBox="1"/>
          <p:nvPr/>
        </p:nvSpPr>
        <p:spPr>
          <a:xfrm>
            <a:off x="5055050" y="4387975"/>
            <a:ext cx="4066500" cy="48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a:solidFill>
                  <a:schemeClr val="dk1"/>
                </a:solidFill>
                <a:latin typeface="Comic Sans MS"/>
                <a:ea typeface="Comic Sans MS"/>
                <a:cs typeface="Comic Sans MS"/>
                <a:sym typeface="Comic Sans MS"/>
              </a:rPr>
              <a:t>Dzienna liczba zdiagnozowanych na depresje</a:t>
            </a:r>
            <a:endParaRPr>
              <a:solidFill>
                <a:schemeClr val="dk1"/>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96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pl" sz="3020" i="1">
                <a:latin typeface="Comic Sans MS"/>
                <a:ea typeface="Comic Sans MS"/>
                <a:cs typeface="Comic Sans MS"/>
                <a:sym typeface="Comic Sans MS"/>
              </a:rPr>
              <a:t>Depresja to poważny problem</a:t>
            </a:r>
            <a:endParaRPr sz="3020" i="1">
              <a:latin typeface="Comic Sans MS"/>
              <a:ea typeface="Comic Sans MS"/>
              <a:cs typeface="Comic Sans MS"/>
              <a:sym typeface="Comic Sans MS"/>
            </a:endParaRPr>
          </a:p>
          <a:p>
            <a:pPr marL="0" lvl="0" indent="0" algn="l" rtl="0">
              <a:spcBef>
                <a:spcPts val="0"/>
              </a:spcBef>
              <a:spcAft>
                <a:spcPts val="0"/>
              </a:spcAft>
              <a:buSzPts val="990"/>
              <a:buNone/>
            </a:pPr>
            <a:endParaRPr sz="3020" i="1">
              <a:latin typeface="Comic Sans MS"/>
              <a:ea typeface="Comic Sans MS"/>
              <a:cs typeface="Comic Sans MS"/>
              <a:sym typeface="Comic Sans MS"/>
            </a:endParaRPr>
          </a:p>
        </p:txBody>
      </p:sp>
      <p:pic>
        <p:nvPicPr>
          <p:cNvPr id="78" name="Google Shape;78;p16"/>
          <p:cNvPicPr preferRelativeResize="0"/>
          <p:nvPr/>
        </p:nvPicPr>
        <p:blipFill>
          <a:blip r:embed="rId3">
            <a:alphaModFix/>
          </a:blip>
          <a:stretch>
            <a:fillRect/>
          </a:stretch>
        </p:blipFill>
        <p:spPr>
          <a:xfrm>
            <a:off x="5569450" y="1181576"/>
            <a:ext cx="3191551" cy="3447576"/>
          </a:xfrm>
          <a:prstGeom prst="rect">
            <a:avLst/>
          </a:prstGeom>
          <a:noFill/>
          <a:ln w="38100" cap="flat" cmpd="sng">
            <a:solidFill>
              <a:srgbClr val="FF9900"/>
            </a:solidFill>
            <a:prstDash val="solid"/>
            <a:round/>
            <a:headEnd type="none" w="sm" len="sm"/>
            <a:tailEnd type="none" w="sm" len="sm"/>
          </a:ln>
        </p:spPr>
      </p:pic>
      <p:sp>
        <p:nvSpPr>
          <p:cNvPr id="79" name="Google Shape;79;p16"/>
          <p:cNvSpPr txBox="1"/>
          <p:nvPr/>
        </p:nvSpPr>
        <p:spPr>
          <a:xfrm>
            <a:off x="425650" y="1051775"/>
            <a:ext cx="4942800" cy="332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pl" sz="1800">
                <a:solidFill>
                  <a:schemeClr val="dk1"/>
                </a:solidFill>
                <a:latin typeface="Comic Sans MS"/>
                <a:ea typeface="Comic Sans MS"/>
                <a:cs typeface="Comic Sans MS"/>
                <a:sym typeface="Comic Sans MS"/>
              </a:rPr>
              <a:t>Według Światowej Organizacji Zdrowia depresja jest czwartą najpoważniejszą chorobą na świecie i jedną z głównych przyczyn samobójstw. Na depresję choruje </a:t>
            </a:r>
            <a:r>
              <a:rPr lang="pl" sz="1800" b="1">
                <a:solidFill>
                  <a:schemeClr val="dk1"/>
                </a:solidFill>
                <a:latin typeface="Comic Sans MS"/>
                <a:ea typeface="Comic Sans MS"/>
                <a:cs typeface="Comic Sans MS"/>
                <a:sym typeface="Comic Sans MS"/>
              </a:rPr>
              <a:t>350 mln ludzi</a:t>
            </a:r>
            <a:r>
              <a:rPr lang="pl" sz="1800">
                <a:solidFill>
                  <a:schemeClr val="dk1"/>
                </a:solidFill>
                <a:latin typeface="Comic Sans MS"/>
                <a:ea typeface="Comic Sans MS"/>
                <a:cs typeface="Comic Sans MS"/>
                <a:sym typeface="Comic Sans MS"/>
              </a:rPr>
              <a:t> na świecie (</a:t>
            </a:r>
            <a:r>
              <a:rPr lang="pl" sz="1800" b="1">
                <a:solidFill>
                  <a:schemeClr val="dk1"/>
                </a:solidFill>
                <a:latin typeface="Comic Sans MS"/>
                <a:ea typeface="Comic Sans MS"/>
                <a:cs typeface="Comic Sans MS"/>
                <a:sym typeface="Comic Sans MS"/>
              </a:rPr>
              <a:t>ok.</a:t>
            </a:r>
            <a:r>
              <a:rPr lang="pl" sz="1800">
                <a:solidFill>
                  <a:schemeClr val="dk1"/>
                </a:solidFill>
                <a:latin typeface="Comic Sans MS"/>
                <a:ea typeface="Comic Sans MS"/>
                <a:cs typeface="Comic Sans MS"/>
                <a:sym typeface="Comic Sans MS"/>
              </a:rPr>
              <a:t> </a:t>
            </a:r>
            <a:r>
              <a:rPr lang="pl" sz="1800" b="1">
                <a:solidFill>
                  <a:schemeClr val="dk1"/>
                </a:solidFill>
                <a:latin typeface="Comic Sans MS"/>
                <a:ea typeface="Comic Sans MS"/>
                <a:cs typeface="Comic Sans MS"/>
                <a:sym typeface="Comic Sans MS"/>
              </a:rPr>
              <a:t>3.8% populacji</a:t>
            </a:r>
            <a:r>
              <a:rPr lang="pl" sz="1800">
                <a:solidFill>
                  <a:schemeClr val="dk1"/>
                </a:solidFill>
                <a:latin typeface="Comic Sans MS"/>
                <a:ea typeface="Comic Sans MS"/>
                <a:cs typeface="Comic Sans MS"/>
                <a:sym typeface="Comic Sans MS"/>
              </a:rPr>
              <a:t>). Doświadczyło jej prawie 5% Polaków - </a:t>
            </a:r>
            <a:r>
              <a:rPr lang="pl" sz="1800" b="1">
                <a:solidFill>
                  <a:schemeClr val="dk1"/>
                </a:solidFill>
                <a:latin typeface="Comic Sans MS"/>
                <a:ea typeface="Comic Sans MS"/>
                <a:cs typeface="Comic Sans MS"/>
                <a:sym typeface="Comic Sans MS"/>
              </a:rPr>
              <a:t>1,5 mln Polek i Polaków.</a:t>
            </a:r>
            <a:r>
              <a:rPr lang="pl" sz="1800">
                <a:solidFill>
                  <a:schemeClr val="dk1"/>
                </a:solidFill>
                <a:latin typeface="Comic Sans MS"/>
                <a:ea typeface="Comic Sans MS"/>
                <a:cs typeface="Comic Sans MS"/>
                <a:sym typeface="Comic Sans MS"/>
              </a:rPr>
              <a:t>Niemal </a:t>
            </a:r>
            <a:r>
              <a:rPr lang="pl" sz="1800" b="1">
                <a:solidFill>
                  <a:schemeClr val="dk1"/>
                </a:solidFill>
                <a:latin typeface="Comic Sans MS"/>
                <a:ea typeface="Comic Sans MS"/>
                <a:cs typeface="Comic Sans MS"/>
                <a:sym typeface="Comic Sans MS"/>
              </a:rPr>
              <a:t>30% młodych osób</a:t>
            </a:r>
            <a:r>
              <a:rPr lang="pl" sz="1800">
                <a:solidFill>
                  <a:schemeClr val="dk1"/>
                </a:solidFill>
                <a:latin typeface="Comic Sans MS"/>
                <a:ea typeface="Comic Sans MS"/>
                <a:cs typeface="Comic Sans MS"/>
                <a:sym typeface="Comic Sans MS"/>
              </a:rPr>
              <a:t> w Polsce ma podejrzenie depresji, a 3 na 10 uczniów myślało o podjęciu próby samobójczej.</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752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pl" sz="3020" i="1">
                <a:latin typeface="Comic Sans MS"/>
                <a:ea typeface="Comic Sans MS"/>
                <a:cs typeface="Comic Sans MS"/>
                <a:sym typeface="Comic Sans MS"/>
              </a:rPr>
              <a:t>Depresja to poważny problem</a:t>
            </a:r>
            <a:endParaRPr sz="3020" i="1">
              <a:latin typeface="Comic Sans MS"/>
              <a:ea typeface="Comic Sans MS"/>
              <a:cs typeface="Comic Sans MS"/>
              <a:sym typeface="Comic Sans MS"/>
            </a:endParaRPr>
          </a:p>
        </p:txBody>
      </p:sp>
      <p:sp>
        <p:nvSpPr>
          <p:cNvPr id="85" name="Google Shape;85;p17"/>
          <p:cNvSpPr txBox="1">
            <a:spLocks noGrp="1"/>
          </p:cNvSpPr>
          <p:nvPr>
            <p:ph type="body" idx="1"/>
          </p:nvPr>
        </p:nvSpPr>
        <p:spPr>
          <a:xfrm>
            <a:off x="355300" y="959575"/>
            <a:ext cx="4362300" cy="3878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pl">
                <a:solidFill>
                  <a:schemeClr val="dk1"/>
                </a:solidFill>
                <a:latin typeface="Comic Sans MS"/>
                <a:ea typeface="Comic Sans MS"/>
                <a:cs typeface="Comic Sans MS"/>
                <a:sym typeface="Comic Sans MS"/>
              </a:rPr>
              <a:t>Depresja dotyka coraz więcej ludzi. Nie ma teorii, która wyjaśniałaby, kto może na nią zachorować. Ta choroba może zaatakować każdego. Depresja to nie tylko utrzymujący się smutek, ale także  prowadzi do utraty zainteresowań, braku energii do wykonywania codziennych czynności, niemożności odczuwania pozytywnych emocji, charakteryzuje się ciągłym poczuciem winy, nawet myślami samobójczymi.</a:t>
            </a:r>
            <a:endParaRPr b="1">
              <a:solidFill>
                <a:schemeClr val="dk1"/>
              </a:solidFill>
              <a:latin typeface="Comic Sans MS"/>
              <a:ea typeface="Comic Sans MS"/>
              <a:cs typeface="Comic Sans MS"/>
              <a:sym typeface="Comic Sans MS"/>
            </a:endParaRPr>
          </a:p>
        </p:txBody>
      </p:sp>
      <p:sp>
        <p:nvSpPr>
          <p:cNvPr id="86" name="Google Shape;86;p17"/>
          <p:cNvSpPr txBox="1"/>
          <p:nvPr/>
        </p:nvSpPr>
        <p:spPr>
          <a:xfrm>
            <a:off x="5525525" y="1774275"/>
            <a:ext cx="3411300" cy="1736100"/>
          </a:xfrm>
          <a:prstGeom prst="rect">
            <a:avLst/>
          </a:prstGeom>
          <a:noFill/>
          <a:ln w="28575" cap="flat" cmpd="sng">
            <a:solidFill>
              <a:srgbClr val="FF99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pl" sz="1800" b="1">
                <a:solidFill>
                  <a:schemeClr val="dk1"/>
                </a:solidFill>
                <a:latin typeface="Comic Sans MS"/>
                <a:ea typeface="Comic Sans MS"/>
                <a:cs typeface="Comic Sans MS"/>
                <a:sym typeface="Comic Sans MS"/>
              </a:rPr>
              <a:t>Bardzo ważne jest, aby podjąć leczenie depresji, gdyż nieleczona może nawet prowadzić do samobójstwa osoby chorej.</a:t>
            </a:r>
            <a:endParaRPr/>
          </a:p>
        </p:txBody>
      </p:sp>
      <p:sp>
        <p:nvSpPr>
          <p:cNvPr id="87" name="Google Shape;87;p17"/>
          <p:cNvSpPr txBox="1"/>
          <p:nvPr/>
        </p:nvSpPr>
        <p:spPr>
          <a:xfrm>
            <a:off x="4822050" y="1299925"/>
            <a:ext cx="940200" cy="28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5000">
                <a:solidFill>
                  <a:srgbClr val="FF9900"/>
                </a:solidFill>
              </a:rPr>
              <a:t>!</a:t>
            </a:r>
            <a:endParaRPr sz="15000">
              <a:solidFill>
                <a:srgbClr val="FF99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228250" y="420925"/>
            <a:ext cx="2533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l" sz="3000" i="1">
                <a:latin typeface="Comic Sans MS"/>
                <a:ea typeface="Comic Sans MS"/>
                <a:cs typeface="Comic Sans MS"/>
                <a:sym typeface="Comic Sans MS"/>
              </a:rPr>
              <a:t>Cel Projektu </a:t>
            </a:r>
            <a:endParaRPr sz="3000" i="1">
              <a:latin typeface="Comic Sans MS"/>
              <a:ea typeface="Comic Sans MS"/>
              <a:cs typeface="Comic Sans MS"/>
              <a:sym typeface="Comic Sans MS"/>
            </a:endParaRPr>
          </a:p>
        </p:txBody>
      </p:sp>
      <p:sp>
        <p:nvSpPr>
          <p:cNvPr id="93" name="Google Shape;93;p18"/>
          <p:cNvSpPr txBox="1">
            <a:spLocks noGrp="1"/>
          </p:cNvSpPr>
          <p:nvPr>
            <p:ph type="body" idx="1"/>
          </p:nvPr>
        </p:nvSpPr>
        <p:spPr>
          <a:xfrm>
            <a:off x="805150" y="993625"/>
            <a:ext cx="7379400" cy="1813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l">
                <a:solidFill>
                  <a:schemeClr val="dk1"/>
                </a:solidFill>
                <a:latin typeface="Comic Sans MS"/>
                <a:ea typeface="Comic Sans MS"/>
                <a:cs typeface="Comic Sans MS"/>
                <a:sym typeface="Comic Sans MS"/>
              </a:rPr>
              <a:t>Celem naszego projektu jest rozpowszechnienie wiedzy na temat depresji, jej objawów. Uświadomienie ludziom, że depresja nie jest chwilowym obniżeniem nastroju, ale zaburzeniem psychicznym, będącym poważnym problemem, który może prowadzić do śmierci.</a:t>
            </a:r>
            <a:endParaRPr>
              <a:solidFill>
                <a:schemeClr val="dk1"/>
              </a:solidFill>
              <a:latin typeface="Comic Sans MS"/>
              <a:ea typeface="Comic Sans MS"/>
              <a:cs typeface="Comic Sans MS"/>
              <a:sym typeface="Comic Sans MS"/>
            </a:endParaRPr>
          </a:p>
        </p:txBody>
      </p:sp>
      <p:pic>
        <p:nvPicPr>
          <p:cNvPr id="94" name="Google Shape;94;p18"/>
          <p:cNvPicPr preferRelativeResize="0"/>
          <p:nvPr/>
        </p:nvPicPr>
        <p:blipFill>
          <a:blip r:embed="rId3">
            <a:alphaModFix/>
          </a:blip>
          <a:stretch>
            <a:fillRect/>
          </a:stretch>
        </p:blipFill>
        <p:spPr>
          <a:xfrm>
            <a:off x="2006350" y="2571748"/>
            <a:ext cx="4977001" cy="2183250"/>
          </a:xfrm>
          <a:prstGeom prst="rect">
            <a:avLst/>
          </a:prstGeom>
          <a:noFill/>
          <a:ln w="38100" cap="flat" cmpd="sng">
            <a:solidFill>
              <a:srgbClr val="FF9900"/>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3225000" y="419050"/>
            <a:ext cx="2501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l" sz="3000" i="1">
                <a:latin typeface="Comic Sans MS"/>
                <a:ea typeface="Comic Sans MS"/>
                <a:cs typeface="Comic Sans MS"/>
                <a:sym typeface="Comic Sans MS"/>
              </a:rPr>
              <a:t>Cel Projektu</a:t>
            </a:r>
            <a:endParaRPr sz="3000" i="1">
              <a:latin typeface="Comic Sans MS"/>
              <a:ea typeface="Comic Sans MS"/>
              <a:cs typeface="Comic Sans MS"/>
              <a:sym typeface="Comic Sans MS"/>
            </a:endParaRPr>
          </a:p>
        </p:txBody>
      </p:sp>
      <p:sp>
        <p:nvSpPr>
          <p:cNvPr id="100" name="Google Shape;100;p19"/>
          <p:cNvSpPr txBox="1">
            <a:spLocks noGrp="1"/>
          </p:cNvSpPr>
          <p:nvPr>
            <p:ph type="body" idx="1"/>
          </p:nvPr>
        </p:nvSpPr>
        <p:spPr>
          <a:xfrm>
            <a:off x="319750" y="1064050"/>
            <a:ext cx="8671500" cy="10203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1200"/>
              </a:spcAft>
              <a:buNone/>
            </a:pPr>
            <a:r>
              <a:rPr lang="pl">
                <a:solidFill>
                  <a:srgbClr val="000000"/>
                </a:solidFill>
                <a:latin typeface="Comic Sans MS"/>
                <a:ea typeface="Comic Sans MS"/>
                <a:cs typeface="Comic Sans MS"/>
                <a:sym typeface="Comic Sans MS"/>
              </a:rPr>
              <a:t>Chcemy również przedstawić jak wygląda depresja, jak rozpoznać, że ktoś na nią choruje a także jak możemy pomóc takim osobom i w jaki sposób możemy ich wspierać w tym trudnym dla nich czasie.</a:t>
            </a:r>
            <a:endParaRPr>
              <a:solidFill>
                <a:srgbClr val="000000"/>
              </a:solidFill>
              <a:latin typeface="Comic Sans MS"/>
              <a:ea typeface="Comic Sans MS"/>
              <a:cs typeface="Comic Sans MS"/>
              <a:sym typeface="Comic Sans MS"/>
            </a:endParaRPr>
          </a:p>
        </p:txBody>
      </p:sp>
      <p:pic>
        <p:nvPicPr>
          <p:cNvPr id="101" name="Google Shape;101;p19"/>
          <p:cNvPicPr preferRelativeResize="0"/>
          <p:nvPr/>
        </p:nvPicPr>
        <p:blipFill>
          <a:blip r:embed="rId3">
            <a:alphaModFix/>
          </a:blip>
          <a:stretch>
            <a:fillRect/>
          </a:stretch>
        </p:blipFill>
        <p:spPr>
          <a:xfrm>
            <a:off x="4572010" y="2265788"/>
            <a:ext cx="3846364" cy="2344375"/>
          </a:xfrm>
          <a:prstGeom prst="rect">
            <a:avLst/>
          </a:prstGeom>
          <a:noFill/>
          <a:ln w="38100" cap="flat" cmpd="sng">
            <a:solidFill>
              <a:srgbClr val="FF9900"/>
            </a:solidFill>
            <a:prstDash val="solid"/>
            <a:round/>
            <a:headEnd type="none" w="sm" len="sm"/>
            <a:tailEnd type="none" w="sm" len="sm"/>
          </a:ln>
        </p:spPr>
      </p:pic>
      <p:pic>
        <p:nvPicPr>
          <p:cNvPr id="102" name="Google Shape;102;p19"/>
          <p:cNvPicPr preferRelativeResize="0"/>
          <p:nvPr/>
        </p:nvPicPr>
        <p:blipFill>
          <a:blip r:embed="rId4">
            <a:alphaModFix/>
          </a:blip>
          <a:stretch>
            <a:fillRect/>
          </a:stretch>
        </p:blipFill>
        <p:spPr>
          <a:xfrm>
            <a:off x="466800" y="2293337"/>
            <a:ext cx="3429674" cy="2289302"/>
          </a:xfrm>
          <a:prstGeom prst="rect">
            <a:avLst/>
          </a:prstGeom>
          <a:noFill/>
          <a:ln w="38100" cap="flat" cmpd="sng">
            <a:solidFill>
              <a:srgbClr val="FF9900"/>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2469450" y="453075"/>
            <a:ext cx="434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pl" sz="3020" i="1">
                <a:latin typeface="Comic Sans MS"/>
                <a:ea typeface="Comic Sans MS"/>
                <a:cs typeface="Comic Sans MS"/>
                <a:sym typeface="Comic Sans MS"/>
              </a:rPr>
              <a:t>Komu chcemy pomóc?</a:t>
            </a:r>
            <a:endParaRPr sz="3020" i="1">
              <a:latin typeface="Comic Sans MS"/>
              <a:ea typeface="Comic Sans MS"/>
              <a:cs typeface="Comic Sans MS"/>
              <a:sym typeface="Comic Sans MS"/>
            </a:endParaRPr>
          </a:p>
        </p:txBody>
      </p:sp>
      <p:sp>
        <p:nvSpPr>
          <p:cNvPr id="108" name="Google Shape;108;p20"/>
          <p:cNvSpPr txBox="1">
            <a:spLocks noGrp="1"/>
          </p:cNvSpPr>
          <p:nvPr>
            <p:ph type="body" idx="1"/>
          </p:nvPr>
        </p:nvSpPr>
        <p:spPr>
          <a:xfrm>
            <a:off x="311700" y="1082850"/>
            <a:ext cx="8665200" cy="196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l">
                <a:solidFill>
                  <a:schemeClr val="dk1"/>
                </a:solidFill>
                <a:latin typeface="Comic Sans MS"/>
                <a:ea typeface="Comic Sans MS"/>
                <a:cs typeface="Comic Sans MS"/>
                <a:sym typeface="Comic Sans MS"/>
              </a:rPr>
              <a:t>Mamy na celu pomóc osobom, które posiadają depresję. Uświadamiając im, że nie są z tym sami oraz pokazać im, że jest wiele ludzi którzy również mierzą się z tą chorobą. A także chcemy pokazać zdrowym osobom jak należy wspierać potrzebujących oraz dać im do zrozumienia, iż nie wolno naśmiewać się z nikogo, gdyż nie wiemy co dany człowiek przechodzi w pewnym momencie.</a:t>
            </a:r>
            <a:endParaRPr>
              <a:solidFill>
                <a:schemeClr val="dk1"/>
              </a:solidFill>
              <a:latin typeface="Comic Sans MS"/>
              <a:ea typeface="Comic Sans MS"/>
              <a:cs typeface="Comic Sans MS"/>
              <a:sym typeface="Comic Sans MS"/>
            </a:endParaRPr>
          </a:p>
          <a:p>
            <a:pPr marL="0" lvl="0" indent="0" algn="l" rtl="0">
              <a:spcBef>
                <a:spcPts val="1200"/>
              </a:spcBef>
              <a:spcAft>
                <a:spcPts val="0"/>
              </a:spcAft>
              <a:buNone/>
            </a:pPr>
            <a:endParaRPr>
              <a:solidFill>
                <a:schemeClr val="dk1"/>
              </a:solidFill>
              <a:latin typeface="Comic Sans MS"/>
              <a:ea typeface="Comic Sans MS"/>
              <a:cs typeface="Comic Sans MS"/>
              <a:sym typeface="Comic Sans MS"/>
            </a:endParaRPr>
          </a:p>
          <a:p>
            <a:pPr marL="0" lvl="0" indent="0" algn="l" rtl="0">
              <a:spcBef>
                <a:spcPts val="1200"/>
              </a:spcBef>
              <a:spcAft>
                <a:spcPts val="1200"/>
              </a:spcAft>
              <a:buNone/>
            </a:pPr>
            <a:endParaRPr>
              <a:solidFill>
                <a:schemeClr val="dk1"/>
              </a:solidFill>
              <a:latin typeface="Comic Sans MS"/>
              <a:ea typeface="Comic Sans MS"/>
              <a:cs typeface="Comic Sans MS"/>
              <a:sym typeface="Comic Sans MS"/>
            </a:endParaRPr>
          </a:p>
        </p:txBody>
      </p:sp>
      <p:sp>
        <p:nvSpPr>
          <p:cNvPr id="109" name="Google Shape;109;p20"/>
          <p:cNvSpPr txBox="1"/>
          <p:nvPr/>
        </p:nvSpPr>
        <p:spPr>
          <a:xfrm>
            <a:off x="481925" y="3046050"/>
            <a:ext cx="5521500" cy="1098900"/>
          </a:xfrm>
          <a:prstGeom prst="rect">
            <a:avLst/>
          </a:prstGeom>
          <a:noFill/>
          <a:ln w="28575" cap="flat" cmpd="sng">
            <a:solidFill>
              <a:srgbClr val="ED9C2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pl" sz="1800">
                <a:solidFill>
                  <a:schemeClr val="dk1"/>
                </a:solidFill>
                <a:latin typeface="Comic Sans MS"/>
                <a:ea typeface="Comic Sans MS"/>
                <a:cs typeface="Comic Sans MS"/>
                <a:sym typeface="Comic Sans MS"/>
              </a:rPr>
              <a:t>Chcemy uświadomić ten problem jak największej ilości osób zakładamy że będzie to około 6000 beneficjentów.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13"/>
        <p:cNvGrpSpPr/>
        <p:nvPr/>
      </p:nvGrpSpPr>
      <p:grpSpPr>
        <a:xfrm>
          <a:off x="0" y="0"/>
          <a:ext cx="0" cy="0"/>
          <a:chOff x="0" y="0"/>
          <a:chExt cx="0" cy="0"/>
        </a:xfrm>
      </p:grpSpPr>
      <p:sp>
        <p:nvSpPr>
          <p:cNvPr id="114" name="Google Shape;114;p21"/>
          <p:cNvSpPr txBox="1">
            <a:spLocks noGrp="1"/>
          </p:cNvSpPr>
          <p:nvPr>
            <p:ph type="title"/>
          </p:nvPr>
        </p:nvSpPr>
        <p:spPr>
          <a:xfrm>
            <a:off x="1814575" y="436975"/>
            <a:ext cx="5651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pl" sz="3020" i="1">
                <a:latin typeface="Comic Sans MS"/>
                <a:ea typeface="Comic Sans MS"/>
                <a:cs typeface="Comic Sans MS"/>
                <a:sym typeface="Comic Sans MS"/>
              </a:rPr>
              <a:t>Korzyści dla beneficjentów </a:t>
            </a:r>
            <a:endParaRPr sz="3020" i="1">
              <a:latin typeface="Comic Sans MS"/>
              <a:ea typeface="Comic Sans MS"/>
              <a:cs typeface="Comic Sans MS"/>
              <a:sym typeface="Comic Sans MS"/>
            </a:endParaRPr>
          </a:p>
        </p:txBody>
      </p:sp>
      <p:sp>
        <p:nvSpPr>
          <p:cNvPr id="115" name="Google Shape;115;p21"/>
          <p:cNvSpPr txBox="1">
            <a:spLocks noGrp="1"/>
          </p:cNvSpPr>
          <p:nvPr>
            <p:ph type="body" idx="1"/>
          </p:nvPr>
        </p:nvSpPr>
        <p:spPr>
          <a:xfrm>
            <a:off x="226850" y="1152475"/>
            <a:ext cx="5342700" cy="3621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pl">
                <a:solidFill>
                  <a:schemeClr val="dk1"/>
                </a:solidFill>
                <a:latin typeface="Comic Sans MS"/>
                <a:ea typeface="Comic Sans MS"/>
                <a:cs typeface="Comic Sans MS"/>
                <a:sym typeface="Comic Sans MS"/>
              </a:rPr>
              <a:t>Skorzystają przede wszystkim dzieci i młodzież: </a:t>
            </a:r>
            <a:endParaRPr>
              <a:solidFill>
                <a:schemeClr val="dk1"/>
              </a:solidFill>
              <a:latin typeface="Comic Sans MS"/>
              <a:ea typeface="Comic Sans MS"/>
              <a:cs typeface="Comic Sans MS"/>
              <a:sym typeface="Comic Sans MS"/>
            </a:endParaRPr>
          </a:p>
          <a:p>
            <a:pPr marL="457200" lvl="0" indent="-342900" algn="l" rtl="0">
              <a:spcBef>
                <a:spcPts val="1200"/>
              </a:spcBef>
              <a:spcAft>
                <a:spcPts val="0"/>
              </a:spcAft>
              <a:buClr>
                <a:schemeClr val="dk1"/>
              </a:buClr>
              <a:buSzPts val="1800"/>
              <a:buFont typeface="Comic Sans MS"/>
              <a:buChar char="●"/>
            </a:pPr>
            <a:r>
              <a:rPr lang="pl">
                <a:solidFill>
                  <a:schemeClr val="dk1"/>
                </a:solidFill>
                <a:latin typeface="Comic Sans MS"/>
                <a:ea typeface="Comic Sans MS"/>
                <a:cs typeface="Comic Sans MS"/>
                <a:sym typeface="Comic Sans MS"/>
              </a:rPr>
              <a:t>zwiększą swoją wiedzę o depresji, </a:t>
            </a:r>
            <a:endParaRPr>
              <a:solidFill>
                <a:schemeClr val="dk1"/>
              </a:solidFill>
              <a:latin typeface="Comic Sans MS"/>
              <a:ea typeface="Comic Sans MS"/>
              <a:cs typeface="Comic Sans MS"/>
              <a:sym typeface="Comic Sans MS"/>
            </a:endParaRPr>
          </a:p>
          <a:p>
            <a:pPr marL="457200" lvl="0" indent="-342900" algn="l" rtl="0">
              <a:spcBef>
                <a:spcPts val="0"/>
              </a:spcBef>
              <a:spcAft>
                <a:spcPts val="0"/>
              </a:spcAft>
              <a:buClr>
                <a:schemeClr val="dk1"/>
              </a:buClr>
              <a:buSzPts val="1800"/>
              <a:buFont typeface="Comic Sans MS"/>
              <a:buChar char="●"/>
            </a:pPr>
            <a:r>
              <a:rPr lang="pl">
                <a:solidFill>
                  <a:schemeClr val="dk1"/>
                </a:solidFill>
                <a:latin typeface="Comic Sans MS"/>
                <a:ea typeface="Comic Sans MS"/>
                <a:cs typeface="Comic Sans MS"/>
                <a:sym typeface="Comic Sans MS"/>
              </a:rPr>
              <a:t>dowiedzą się jak dbać o zdrowie psychiczne, </a:t>
            </a:r>
            <a:endParaRPr>
              <a:solidFill>
                <a:schemeClr val="dk1"/>
              </a:solidFill>
              <a:latin typeface="Comic Sans MS"/>
              <a:ea typeface="Comic Sans MS"/>
              <a:cs typeface="Comic Sans MS"/>
              <a:sym typeface="Comic Sans MS"/>
            </a:endParaRPr>
          </a:p>
          <a:p>
            <a:pPr marL="457200" lvl="0" indent="-342900" algn="l" rtl="0">
              <a:spcBef>
                <a:spcPts val="0"/>
              </a:spcBef>
              <a:spcAft>
                <a:spcPts val="0"/>
              </a:spcAft>
              <a:buClr>
                <a:schemeClr val="dk1"/>
              </a:buClr>
              <a:buSzPts val="1800"/>
              <a:buFont typeface="Comic Sans MS"/>
              <a:buChar char="●"/>
            </a:pPr>
            <a:r>
              <a:rPr lang="pl">
                <a:solidFill>
                  <a:schemeClr val="dk1"/>
                </a:solidFill>
                <a:latin typeface="Comic Sans MS"/>
                <a:ea typeface="Comic Sans MS"/>
                <a:cs typeface="Comic Sans MS"/>
                <a:sym typeface="Comic Sans MS"/>
              </a:rPr>
              <a:t>poznają objawy depresji, </a:t>
            </a:r>
            <a:endParaRPr>
              <a:solidFill>
                <a:schemeClr val="dk1"/>
              </a:solidFill>
              <a:latin typeface="Comic Sans MS"/>
              <a:ea typeface="Comic Sans MS"/>
              <a:cs typeface="Comic Sans MS"/>
              <a:sym typeface="Comic Sans MS"/>
            </a:endParaRPr>
          </a:p>
          <a:p>
            <a:pPr marL="457200" lvl="0" indent="-342900" algn="l" rtl="0">
              <a:spcBef>
                <a:spcPts val="0"/>
              </a:spcBef>
              <a:spcAft>
                <a:spcPts val="0"/>
              </a:spcAft>
              <a:buClr>
                <a:schemeClr val="dk1"/>
              </a:buClr>
              <a:buSzPts val="1800"/>
              <a:buFont typeface="Comic Sans MS"/>
              <a:buChar char="●"/>
            </a:pPr>
            <a:r>
              <a:rPr lang="pl">
                <a:solidFill>
                  <a:schemeClr val="dk1"/>
                </a:solidFill>
                <a:latin typeface="Comic Sans MS"/>
                <a:ea typeface="Comic Sans MS"/>
                <a:cs typeface="Comic Sans MS"/>
                <a:sym typeface="Comic Sans MS"/>
              </a:rPr>
              <a:t>nauczą się jak powinni zachowywać się na co dzień by być dla innych wsparciem a nie przyczyną smutku.</a:t>
            </a:r>
            <a:endParaRPr>
              <a:solidFill>
                <a:schemeClr val="dk1"/>
              </a:solidFill>
              <a:latin typeface="Comic Sans MS"/>
              <a:ea typeface="Comic Sans MS"/>
              <a:cs typeface="Comic Sans MS"/>
              <a:sym typeface="Comic Sans MS"/>
            </a:endParaRPr>
          </a:p>
        </p:txBody>
      </p:sp>
      <p:pic>
        <p:nvPicPr>
          <p:cNvPr id="116" name="Google Shape;116;p21"/>
          <p:cNvPicPr preferRelativeResize="0"/>
          <p:nvPr/>
        </p:nvPicPr>
        <p:blipFill>
          <a:blip r:embed="rId3">
            <a:alphaModFix/>
          </a:blip>
          <a:stretch>
            <a:fillRect/>
          </a:stretch>
        </p:blipFill>
        <p:spPr>
          <a:xfrm>
            <a:off x="5661350" y="1448175"/>
            <a:ext cx="3170950" cy="2959850"/>
          </a:xfrm>
          <a:prstGeom prst="rect">
            <a:avLst/>
          </a:prstGeom>
          <a:noFill/>
          <a:ln w="38100" cap="flat" cmpd="sng">
            <a:solidFill>
              <a:srgbClr val="FF99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577</Words>
  <PresentationFormat>Pokaz na ekranie (16:9)</PresentationFormat>
  <Paragraphs>50</Paragraphs>
  <Slides>12</Slides>
  <Notes>12</Notes>
  <HiddenSlides>0</HiddenSlides>
  <MMClips>0</MMClips>
  <ScaleCrop>false</ScaleCrop>
  <HeadingPairs>
    <vt:vector size="4" baseType="variant">
      <vt:variant>
        <vt:lpstr>Motyw</vt:lpstr>
      </vt:variant>
      <vt:variant>
        <vt:i4>1</vt:i4>
      </vt:variant>
      <vt:variant>
        <vt:lpstr>Tytuły slajdów</vt:lpstr>
      </vt:variant>
      <vt:variant>
        <vt:i4>12</vt:i4>
      </vt:variant>
    </vt:vector>
  </HeadingPairs>
  <TitlesOfParts>
    <vt:vector size="13" baseType="lpstr">
      <vt:lpstr>Simple Light</vt:lpstr>
      <vt:lpstr>Projekt społeczny</vt:lpstr>
      <vt:lpstr>Slajd 2</vt:lpstr>
      <vt:lpstr>Depresja to poważny problem</vt:lpstr>
      <vt:lpstr>Depresja to poważny problem </vt:lpstr>
      <vt:lpstr>Depresja to poważny problem</vt:lpstr>
      <vt:lpstr>Cel Projektu </vt:lpstr>
      <vt:lpstr>Cel Projektu</vt:lpstr>
      <vt:lpstr>Komu chcemy pomóc?</vt:lpstr>
      <vt:lpstr>Korzyści dla beneficjentów </vt:lpstr>
      <vt:lpstr>WYKONANIE PROJEKTU</vt:lpstr>
      <vt:lpstr>Nasze najważniejsze zadania</vt:lpstr>
      <vt:lpstr>Slajd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społeczny</dc:title>
  <cp:lastModifiedBy>admin</cp:lastModifiedBy>
  <cp:revision>1</cp:revision>
  <dcterms:modified xsi:type="dcterms:W3CDTF">2024-03-22T10:06:33Z</dcterms:modified>
</cp:coreProperties>
</file>